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activeX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drawings/drawing3.xml" ContentType="application/vnd.openxmlformats-officedocument.drawingml.chartshape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94" r:id="rId1"/>
  </p:sldMasterIdLst>
  <p:notesMasterIdLst>
    <p:notesMasterId r:id="rId25"/>
  </p:notesMasterIdLst>
  <p:sldIdLst>
    <p:sldId id="256" r:id="rId2"/>
    <p:sldId id="373" r:id="rId3"/>
    <p:sldId id="374" r:id="rId4"/>
    <p:sldId id="405" r:id="rId5"/>
    <p:sldId id="406" r:id="rId6"/>
    <p:sldId id="409" r:id="rId7"/>
    <p:sldId id="380" r:id="rId8"/>
    <p:sldId id="377" r:id="rId9"/>
    <p:sldId id="400" r:id="rId10"/>
    <p:sldId id="402" r:id="rId11"/>
    <p:sldId id="388" r:id="rId12"/>
    <p:sldId id="378" r:id="rId13"/>
    <p:sldId id="415" r:id="rId14"/>
    <p:sldId id="414" r:id="rId15"/>
    <p:sldId id="418" r:id="rId16"/>
    <p:sldId id="384" r:id="rId17"/>
    <p:sldId id="419" r:id="rId18"/>
    <p:sldId id="395" r:id="rId19"/>
    <p:sldId id="420" r:id="rId20"/>
    <p:sldId id="421" r:id="rId21"/>
    <p:sldId id="422" r:id="rId22"/>
    <p:sldId id="428" r:id="rId23"/>
    <p:sldId id="397" r:id="rId24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B0FC7C"/>
    <a:srgbClr val="1CEE0C"/>
    <a:srgbClr val="270BF5"/>
    <a:srgbClr val="864AD6"/>
    <a:srgbClr val="D911D9"/>
    <a:srgbClr val="B3A4EA"/>
    <a:srgbClr val="CCFF33"/>
    <a:srgbClr val="F9C3D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44" autoAdjust="0"/>
    <p:restoredTop sz="91373" autoAdjust="0"/>
  </p:normalViewPr>
  <p:slideViewPr>
    <p:cSldViewPr>
      <p:cViewPr>
        <p:scale>
          <a:sx n="100" d="100"/>
          <a:sy n="100" d="100"/>
        </p:scale>
        <p:origin x="-384" y="-2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Office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cat>
            <c:numRef>
              <c:f>Лист1!$A$2:$A$4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1641924.7</c:v>
                </c:pt>
                <c:pt idx="1">
                  <c:v>1694497.5</c:v>
                </c:pt>
                <c:pt idx="2">
                  <c:v>1146407.5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cat>
            <c:numRef>
              <c:f>Лист1!$A$2:$A$4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Лист1!$C$2:$C$4</c:f>
              <c:numCache>
                <c:formatCode>0.0</c:formatCode>
                <c:ptCount val="3"/>
                <c:pt idx="0" formatCode="General">
                  <c:v>1687235.7</c:v>
                </c:pt>
                <c:pt idx="1">
                  <c:v>1906299</c:v>
                </c:pt>
                <c:pt idx="2" formatCode="General">
                  <c:v>1344522.5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</c:v>
                </c:pt>
              </c:strCache>
            </c:strRef>
          </c:tx>
          <c:cat>
            <c:numRef>
              <c:f>Лист1!$A$2:$A$4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45311</c:v>
                </c:pt>
                <c:pt idx="1">
                  <c:v>211801.5</c:v>
                </c:pt>
                <c:pt idx="2" formatCode="0.0">
                  <c:v>198115</c:v>
                </c:pt>
              </c:numCache>
            </c:numRef>
          </c:val>
        </c:ser>
        <c:shape val="pyramid"/>
        <c:axId val="117761920"/>
        <c:axId val="125239680"/>
        <c:axId val="0"/>
      </c:bar3DChart>
      <c:catAx>
        <c:axId val="117761920"/>
        <c:scaling>
          <c:orientation val="minMax"/>
        </c:scaling>
        <c:axPos val="b"/>
        <c:numFmt formatCode="General" sourceLinked="1"/>
        <c:tickLblPos val="nextTo"/>
        <c:crossAx val="125239680"/>
        <c:crosses val="autoZero"/>
        <c:auto val="1"/>
        <c:lblAlgn val="ctr"/>
        <c:lblOffset val="100"/>
      </c:catAx>
      <c:valAx>
        <c:axId val="125239680"/>
        <c:scaling>
          <c:orientation val="minMax"/>
        </c:scaling>
        <c:delete val="1"/>
        <c:axPos val="l"/>
        <c:numFmt formatCode="General" sourceLinked="1"/>
        <c:tickLblPos val="none"/>
        <c:crossAx val="117761920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600"/>
            </a:pPr>
            <a:endParaRPr lang="ru-RU"/>
          </a:p>
        </c:txPr>
      </c:legendEntry>
      <c:layout>
        <c:manualLayout>
          <c:xMode val="edge"/>
          <c:yMode val="edge"/>
          <c:x val="0.53869502487711574"/>
          <c:y val="1.1473917322834648E-3"/>
          <c:w val="0.45018258732012761"/>
          <c:h val="0.14145497047244096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1"/>
            <c:spPr>
              <a:solidFill>
                <a:srgbClr val="1CEE0C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cat>
            <c:strRef>
              <c:f>Лист1!$A$2:$A$4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безвозмедные поступления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78.599999999999994</c:v>
                </c:pt>
                <c:pt idx="1">
                  <c:v>19.899999999999999</c:v>
                </c:pt>
                <c:pt idx="2">
                  <c:v>1.5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2.4040954138998778E-2"/>
          <c:y val="0.89374880460641826"/>
          <c:w val="0.96239217722247383"/>
          <c:h val="0.10033378744308261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Безвозмедные поступления, тыс.руб</a:t>
            </a:r>
          </a:p>
        </c:rich>
      </c:tx>
      <c:layout>
        <c:manualLayout>
          <c:xMode val="edge"/>
          <c:yMode val="edge"/>
          <c:x val="0.11958024031988297"/>
          <c:y val="5.0959728171982273E-3"/>
        </c:manualLayout>
      </c:layout>
    </c:title>
    <c:view3D>
      <c:rAngAx val="1"/>
    </c:view3D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Безвозмедные поступления, тыс.руб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chemeClr val="accent2"/>
              </a:solidFill>
            </c:spPr>
          </c:dPt>
          <c:dPt>
            <c:idx val="2"/>
            <c:spPr>
              <a:solidFill>
                <a:srgbClr val="1CEE0C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МБТ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75460.800000000003</c:v>
                </c:pt>
                <c:pt idx="1">
                  <c:v>509170.8</c:v>
                </c:pt>
                <c:pt idx="2">
                  <c:v>691896.7</c:v>
                </c:pt>
                <c:pt idx="3">
                  <c:v>14762.9</c:v>
                </c:pt>
              </c:numCache>
            </c:numRef>
          </c:val>
        </c:ser>
        <c:shape val="cylinder"/>
        <c:axId val="125518208"/>
        <c:axId val="125519744"/>
        <c:axId val="0"/>
      </c:bar3DChart>
      <c:catAx>
        <c:axId val="125518208"/>
        <c:scaling>
          <c:orientation val="minMax"/>
        </c:scaling>
        <c:axPos val="b"/>
        <c:tickLblPos val="nextTo"/>
        <c:crossAx val="125519744"/>
        <c:crosses val="autoZero"/>
        <c:auto val="1"/>
        <c:lblAlgn val="ctr"/>
        <c:lblOffset val="100"/>
      </c:catAx>
      <c:valAx>
        <c:axId val="125519744"/>
        <c:scaling>
          <c:orientation val="minMax"/>
        </c:scaling>
        <c:delete val="1"/>
        <c:axPos val="l"/>
        <c:numFmt formatCode="General" sourceLinked="1"/>
        <c:tickLblPos val="none"/>
        <c:crossAx val="12551820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9"/>
          <c:dPt>
            <c:idx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1"/>
            <c:spPr>
              <a:solidFill>
                <a:srgbClr val="00B050"/>
              </a:solidFill>
            </c:spPr>
          </c:dPt>
          <c:dPt>
            <c:idx val="2"/>
            <c:explosion val="23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B0FC7C"/>
              </a:solidFill>
            </c:spPr>
          </c:dPt>
          <c:dPt>
            <c:idx val="5"/>
            <c:spPr>
              <a:solidFill>
                <a:schemeClr val="accent1">
                  <a:lumMod val="50000"/>
                </a:schemeClr>
              </a:solidFill>
            </c:spPr>
          </c:dPt>
          <c:cat>
            <c:strRef>
              <c:f>Лист1!$A$2:$A$10</c:f>
              <c:strCache>
                <c:ptCount val="9"/>
                <c:pt idx="0">
                  <c:v>Общегосударственные вопросы</c:v>
                </c:pt>
                <c:pt idx="1">
                  <c:v>Физическая культура и спорт</c:v>
                </c:pt>
                <c:pt idx="2">
                  <c:v>Образование</c:v>
                </c:pt>
                <c:pt idx="3">
                  <c:v>Культура</c:v>
                </c:pt>
                <c:pt idx="4">
                  <c:v>Социальная политика</c:v>
                </c:pt>
                <c:pt idx="5">
                  <c:v>Национальная безопасность</c:v>
                </c:pt>
                <c:pt idx="6">
                  <c:v>Здравоохранение</c:v>
                </c:pt>
                <c:pt idx="7">
                  <c:v>Жилищно-коммунальное хозяйство</c:v>
                </c:pt>
                <c:pt idx="8">
                  <c:v>Национальная экономика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5</c:v>
                </c:pt>
                <c:pt idx="1">
                  <c:v>0.1</c:v>
                </c:pt>
                <c:pt idx="2">
                  <c:v>45.6</c:v>
                </c:pt>
                <c:pt idx="3">
                  <c:v>3.8</c:v>
                </c:pt>
                <c:pt idx="4">
                  <c:v>15.4</c:v>
                </c:pt>
                <c:pt idx="5">
                  <c:v>0.2</c:v>
                </c:pt>
                <c:pt idx="6">
                  <c:v>0.70000000000000007</c:v>
                </c:pt>
                <c:pt idx="7">
                  <c:v>23.7</c:v>
                </c:pt>
                <c:pt idx="8">
                  <c:v>5.3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6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7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8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042587148436499"/>
          <c:y val="3.2365044997038718E-2"/>
          <c:w val="0.38556613367745529"/>
          <c:h val="0.96763495500296126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Общее образование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484678.1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Дошкольное образование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203822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Другие расходы</c:v>
                </c:pt>
              </c:strCache>
            </c:strRef>
          </c:tx>
          <c:spPr>
            <a:solidFill>
              <a:srgbClr val="FFFF00"/>
            </a:solidFill>
          </c:spPr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25243.7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Дополнительное образование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56006.1</c:v>
                </c:pt>
              </c:numCache>
            </c:numRef>
          </c:val>
        </c:ser>
        <c:shape val="cylinder"/>
        <c:axId val="142313344"/>
        <c:axId val="142314880"/>
        <c:axId val="0"/>
      </c:bar3DChart>
      <c:catAx>
        <c:axId val="142313344"/>
        <c:scaling>
          <c:orientation val="minMax"/>
        </c:scaling>
        <c:delete val="1"/>
        <c:axPos val="b"/>
        <c:tickLblPos val="none"/>
        <c:crossAx val="142314880"/>
        <c:crosses val="autoZero"/>
        <c:auto val="1"/>
        <c:lblAlgn val="ctr"/>
        <c:lblOffset val="100"/>
      </c:catAx>
      <c:valAx>
        <c:axId val="142314880"/>
        <c:scaling>
          <c:orientation val="minMax"/>
        </c:scaling>
        <c:delete val="1"/>
        <c:axPos val="l"/>
        <c:numFmt formatCode="General" sourceLinked="1"/>
        <c:tickLblPos val="none"/>
        <c:crossAx val="14231334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Развитие библиотечного дела</c:v>
                </c:pt>
              </c:strCache>
            </c:strRef>
          </c:tx>
          <c:spPr>
            <a:solidFill>
              <a:srgbClr val="FFFF00"/>
            </a:solidFill>
          </c:spPr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25224.1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Организация деятельности учреждений культуры</c:v>
                </c:pt>
              </c:strCache>
            </c:strRef>
          </c:tx>
          <c:spPr>
            <a:solidFill>
              <a:srgbClr val="C00000"/>
            </a:solidFill>
          </c:spPr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6657.3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Развитие культуры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32324</c:v>
                </c:pt>
              </c:numCache>
            </c:numRef>
          </c:val>
        </c:ser>
        <c:shape val="cylinder"/>
        <c:axId val="142677120"/>
        <c:axId val="142678656"/>
        <c:axId val="0"/>
      </c:bar3DChart>
      <c:catAx>
        <c:axId val="142677120"/>
        <c:scaling>
          <c:orientation val="minMax"/>
        </c:scaling>
        <c:delete val="1"/>
        <c:axPos val="b"/>
        <c:tickLblPos val="none"/>
        <c:crossAx val="142678656"/>
        <c:crosses val="autoZero"/>
        <c:auto val="1"/>
        <c:lblAlgn val="ctr"/>
        <c:lblOffset val="100"/>
      </c:catAx>
      <c:valAx>
        <c:axId val="142678656"/>
        <c:scaling>
          <c:orientation val="minMax"/>
        </c:scaling>
        <c:delete val="1"/>
        <c:axPos val="l"/>
        <c:numFmt formatCode="General" sourceLinked="1"/>
        <c:tickLblPos val="none"/>
        <c:crossAx val="14267712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Социальное обеспечение населения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102322.9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Охрана семьи и детства</c:v>
                </c:pt>
              </c:strCache>
            </c:strRef>
          </c:tx>
          <c:spPr>
            <a:solidFill>
              <a:srgbClr val="FFFF00"/>
            </a:solidFill>
          </c:spPr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132735.20000000001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Пенсионное обеспечение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1577.8</c:v>
                </c:pt>
              </c:numCache>
            </c:numRef>
          </c:val>
        </c:ser>
        <c:shape val="box"/>
        <c:axId val="142729600"/>
        <c:axId val="142731136"/>
        <c:axId val="0"/>
      </c:bar3DChart>
      <c:catAx>
        <c:axId val="142729600"/>
        <c:scaling>
          <c:orientation val="minMax"/>
        </c:scaling>
        <c:delete val="1"/>
        <c:axPos val="b"/>
        <c:tickLblPos val="none"/>
        <c:crossAx val="142731136"/>
        <c:crosses val="autoZero"/>
        <c:auto val="1"/>
        <c:lblAlgn val="ctr"/>
        <c:lblOffset val="100"/>
      </c:catAx>
      <c:valAx>
        <c:axId val="142731136"/>
        <c:scaling>
          <c:orientation val="minMax"/>
        </c:scaling>
        <c:delete val="1"/>
        <c:axPos val="l"/>
        <c:numFmt formatCode="General" sourceLinked="1"/>
        <c:tickLblPos val="none"/>
        <c:crossAx val="14272960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5C3C6D-4F08-4483-850B-5D23238C61FE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</dgm:pt>
    <dgm:pt modelId="{13B2325C-C1C3-4FA5-9383-26F6ACC1ED25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cene3d>
          <a:camera prst="orthographicFront"/>
          <a:lightRig rig="threePt" dir="t"/>
        </a:scene3d>
        <a:sp3d contourW="12700"/>
      </dgm:spPr>
      <dgm:t>
        <a:bodyPr/>
        <a:lstStyle/>
        <a:p>
          <a:r>
            <a:rPr lang="ru-RU" sz="2800" b="1" i="1" dirty="0" smtClean="0">
              <a:solidFill>
                <a:schemeClr val="tx1"/>
              </a:solidFill>
            </a:rPr>
            <a:t>Составление проекта бюджета</a:t>
          </a:r>
          <a:endParaRPr lang="ru-RU" sz="2800" dirty="0"/>
        </a:p>
      </dgm:t>
    </dgm:pt>
    <dgm:pt modelId="{E69935B3-1DF1-4DD0-A3AF-0850E0BE4AB2}" type="parTrans" cxnId="{04825DA6-F0AD-4783-9057-F9A65ED760C5}">
      <dgm:prSet/>
      <dgm:spPr/>
      <dgm:t>
        <a:bodyPr/>
        <a:lstStyle/>
        <a:p>
          <a:endParaRPr lang="ru-RU"/>
        </a:p>
      </dgm:t>
    </dgm:pt>
    <dgm:pt modelId="{8A6CC376-50B9-4D32-BB10-082549327105}" type="sibTrans" cxnId="{04825DA6-F0AD-4783-9057-F9A65ED760C5}">
      <dgm:prSet/>
      <dgm:spPr/>
      <dgm:t>
        <a:bodyPr/>
        <a:lstStyle/>
        <a:p>
          <a:endParaRPr lang="ru-RU"/>
        </a:p>
      </dgm:t>
    </dgm:pt>
    <dgm:pt modelId="{88B81AE8-A545-41AE-A264-268C7AD2CE5B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b="1" i="1" dirty="0" smtClean="0">
              <a:solidFill>
                <a:schemeClr val="tx1"/>
              </a:solidFill>
            </a:rPr>
            <a:t>Муниципальный финансовый контроль</a:t>
          </a:r>
          <a:endParaRPr lang="ru-RU" sz="2400" dirty="0"/>
        </a:p>
      </dgm:t>
    </dgm:pt>
    <dgm:pt modelId="{7F8A9B32-FAC7-40DD-9BA5-B87CC492ED59}" type="parTrans" cxnId="{47F5ED5E-4FB9-4B1A-815D-81DB225FB1FC}">
      <dgm:prSet/>
      <dgm:spPr/>
      <dgm:t>
        <a:bodyPr/>
        <a:lstStyle/>
        <a:p>
          <a:endParaRPr lang="ru-RU"/>
        </a:p>
      </dgm:t>
    </dgm:pt>
    <dgm:pt modelId="{573B5D7E-15E0-4B9A-BA4C-87A34935E3E5}" type="sibTrans" cxnId="{47F5ED5E-4FB9-4B1A-815D-81DB225FB1FC}">
      <dgm:prSet/>
      <dgm:spPr/>
      <dgm:t>
        <a:bodyPr/>
        <a:lstStyle/>
        <a:p>
          <a:endParaRPr lang="ru-RU"/>
        </a:p>
      </dgm:t>
    </dgm:pt>
    <dgm:pt modelId="{6235CC9E-8AFE-4B99-AF17-FE67BAB9C948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700" b="1" i="1" dirty="0" smtClean="0">
              <a:solidFill>
                <a:schemeClr val="tx1"/>
              </a:solidFill>
            </a:rPr>
            <a:t>Исполнение бюджета </a:t>
          </a:r>
          <a:endParaRPr lang="ru-RU" sz="2700" dirty="0"/>
        </a:p>
      </dgm:t>
    </dgm:pt>
    <dgm:pt modelId="{1D61D369-827C-48D2-8E1A-F03238E99B29}" type="parTrans" cxnId="{81BE7DE7-0512-4DAF-ABA7-DDDCB7CA3B14}">
      <dgm:prSet/>
      <dgm:spPr/>
      <dgm:t>
        <a:bodyPr/>
        <a:lstStyle/>
        <a:p>
          <a:endParaRPr lang="ru-RU"/>
        </a:p>
      </dgm:t>
    </dgm:pt>
    <dgm:pt modelId="{F5916C01-CD3C-4D47-81FB-BA9ABFE1EC35}" type="sibTrans" cxnId="{81BE7DE7-0512-4DAF-ABA7-DDDCB7CA3B14}">
      <dgm:prSet/>
      <dgm:spPr/>
      <dgm:t>
        <a:bodyPr/>
        <a:lstStyle/>
        <a:p>
          <a:endParaRPr lang="ru-RU"/>
        </a:p>
      </dgm:t>
    </dgm:pt>
    <dgm:pt modelId="{135B6659-B809-43B8-85D3-9CAF3FC5C704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500" b="1" i="1" dirty="0" smtClean="0">
              <a:solidFill>
                <a:schemeClr val="tx1"/>
              </a:solidFill>
            </a:rPr>
            <a:t>Рассмотрение и утверждение бюджета</a:t>
          </a:r>
          <a:endParaRPr lang="ru-RU" sz="2500" dirty="0"/>
        </a:p>
      </dgm:t>
    </dgm:pt>
    <dgm:pt modelId="{26AD786B-F736-45BF-A63A-7EDB6645414B}" type="parTrans" cxnId="{B782A168-5158-4C9D-8E72-635EEE46FCE0}">
      <dgm:prSet/>
      <dgm:spPr/>
      <dgm:t>
        <a:bodyPr/>
        <a:lstStyle/>
        <a:p>
          <a:endParaRPr lang="ru-RU"/>
        </a:p>
      </dgm:t>
    </dgm:pt>
    <dgm:pt modelId="{D77FED07-4C1E-4C99-9F84-95F1A02F5E91}" type="sibTrans" cxnId="{B782A168-5158-4C9D-8E72-635EEE46FCE0}">
      <dgm:prSet/>
      <dgm:spPr/>
      <dgm:t>
        <a:bodyPr/>
        <a:lstStyle/>
        <a:p>
          <a:endParaRPr lang="ru-RU"/>
        </a:p>
      </dgm:t>
    </dgm:pt>
    <dgm:pt modelId="{9EAEC8A5-445E-49BD-84A4-45B47433EC03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2300" b="1" i="1" dirty="0" smtClean="0">
              <a:solidFill>
                <a:schemeClr val="tx1"/>
              </a:solidFill>
            </a:rPr>
            <a:t>Составление, внешняя проверка, </a:t>
          </a:r>
        </a:p>
        <a:p>
          <a:pPr algn="ctr"/>
          <a:r>
            <a:rPr lang="ru-RU" sz="2300" b="1" i="1" dirty="0" smtClean="0">
              <a:solidFill>
                <a:schemeClr val="tx1"/>
              </a:solidFill>
            </a:rPr>
            <a:t>рассмотрение и утверждение  бюджетной отчётности </a:t>
          </a:r>
          <a:endParaRPr lang="ru-RU" sz="2300" b="1" i="1" dirty="0">
            <a:solidFill>
              <a:schemeClr val="tx1"/>
            </a:solidFill>
          </a:endParaRPr>
        </a:p>
      </dgm:t>
    </dgm:pt>
    <dgm:pt modelId="{C36258C7-9157-48B0-B9EF-13D3DDFD9A41}" type="parTrans" cxnId="{5F7180A4-5840-457E-9B0B-321915E02104}">
      <dgm:prSet/>
      <dgm:spPr/>
      <dgm:t>
        <a:bodyPr/>
        <a:lstStyle/>
        <a:p>
          <a:endParaRPr lang="ru-RU"/>
        </a:p>
      </dgm:t>
    </dgm:pt>
    <dgm:pt modelId="{3EC11D3A-CE67-4DF0-9457-06409ECF63D1}" type="sibTrans" cxnId="{5F7180A4-5840-457E-9B0B-321915E02104}">
      <dgm:prSet/>
      <dgm:spPr/>
      <dgm:t>
        <a:bodyPr/>
        <a:lstStyle/>
        <a:p>
          <a:endParaRPr lang="ru-RU"/>
        </a:p>
      </dgm:t>
    </dgm:pt>
    <dgm:pt modelId="{18CBCD0F-8821-4228-953B-0E0B17D1178C}" type="pres">
      <dgm:prSet presAssocID="{845C3C6D-4F08-4483-850B-5D23238C61FE}" presName="linearFlow" presStyleCnt="0">
        <dgm:presLayoutVars>
          <dgm:dir/>
          <dgm:resizeHandles val="exact"/>
        </dgm:presLayoutVars>
      </dgm:prSet>
      <dgm:spPr/>
    </dgm:pt>
    <dgm:pt modelId="{56176E05-7090-47CA-A33B-A76A5E25F4B1}" type="pres">
      <dgm:prSet presAssocID="{13B2325C-C1C3-4FA5-9383-26F6ACC1ED25}" presName="composite" presStyleCnt="0"/>
      <dgm:spPr/>
    </dgm:pt>
    <dgm:pt modelId="{84F84334-F8D3-42DE-968F-B8667A7F80A1}" type="pres">
      <dgm:prSet presAssocID="{13B2325C-C1C3-4FA5-9383-26F6ACC1ED25}" presName="imgShp" presStyleLbl="fgImgPlace1" presStyleIdx="0" presStyleCnt="5" custScaleX="273539" custScaleY="152268" custLinFactX="-75170" custLinFactNeighborX="-100000" custLinFactNeighborY="14259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18A2B6EB-5EBE-44E0-8F7B-C4CE8F07D7D9}" type="pres">
      <dgm:prSet presAssocID="{13B2325C-C1C3-4FA5-9383-26F6ACC1ED25}" presName="txShp" presStyleLbl="node1" presStyleIdx="0" presStyleCnt="5" custScaleX="131673" custScaleY="1381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81D676-60B7-4D65-9865-3140EAFB2591}" type="pres">
      <dgm:prSet presAssocID="{8A6CC376-50B9-4D32-BB10-082549327105}" presName="spacing" presStyleCnt="0"/>
      <dgm:spPr/>
    </dgm:pt>
    <dgm:pt modelId="{5A499A41-2C4B-4A5D-B718-B90B67B28187}" type="pres">
      <dgm:prSet presAssocID="{135B6659-B809-43B8-85D3-9CAF3FC5C704}" presName="composite" presStyleCnt="0"/>
      <dgm:spPr/>
    </dgm:pt>
    <dgm:pt modelId="{3FDF3625-2CBF-4A55-98D3-972C5F9EBA88}" type="pres">
      <dgm:prSet presAssocID="{135B6659-B809-43B8-85D3-9CAF3FC5C704}" presName="imgShp" presStyleLbl="fgImgPlace1" presStyleIdx="1" presStyleCnt="5" custScaleX="274221" custScaleY="176871" custLinFactX="-100000" custLinFactNeighborX="-101569" custLinFactNeighborY="-4546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AA7E6681-16D0-4B43-B7CD-C4C2F07D1897}" type="pres">
      <dgm:prSet presAssocID="{135B6659-B809-43B8-85D3-9CAF3FC5C704}" presName="txShp" presStyleLbl="node1" presStyleIdx="1" presStyleCnt="5" custScaleX="130566" custScaleY="161200" custLinFactNeighborX="781" custLinFactNeighborY="41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887640-A556-4B59-845D-8210523AE078}" type="pres">
      <dgm:prSet presAssocID="{D77FED07-4C1E-4C99-9F84-95F1A02F5E91}" presName="spacing" presStyleCnt="0"/>
      <dgm:spPr/>
    </dgm:pt>
    <dgm:pt modelId="{147E4B5B-32EC-476F-B30C-026E99BC776E}" type="pres">
      <dgm:prSet presAssocID="{6235CC9E-8AFE-4B99-AF17-FE67BAB9C948}" presName="composite" presStyleCnt="0"/>
      <dgm:spPr/>
    </dgm:pt>
    <dgm:pt modelId="{812DB84B-FB58-414C-B840-087F97FDB062}" type="pres">
      <dgm:prSet presAssocID="{6235CC9E-8AFE-4B99-AF17-FE67BAB9C948}" presName="imgShp" presStyleLbl="fgImgPlace1" presStyleIdx="2" presStyleCnt="5" custScaleX="282869" custScaleY="170797" custLinFactX="-59473" custLinFactNeighborX="-100000" custLinFactNeighborY="853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86AA577C-4E68-4EFF-99AF-541C9F3F10D8}" type="pres">
      <dgm:prSet presAssocID="{6235CC9E-8AFE-4B99-AF17-FE67BAB9C948}" presName="txShp" presStyleLbl="node1" presStyleIdx="2" presStyleCnt="5" custScaleX="132128" custScaleY="1717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176999-50B2-42F0-81DD-ED16CE488C25}" type="pres">
      <dgm:prSet presAssocID="{F5916C01-CD3C-4D47-81FB-BA9ABFE1EC35}" presName="spacing" presStyleCnt="0"/>
      <dgm:spPr/>
    </dgm:pt>
    <dgm:pt modelId="{FD65A7A7-3831-42DA-BB79-4F69E060CB46}" type="pres">
      <dgm:prSet presAssocID="{9EAEC8A5-445E-49BD-84A4-45B47433EC03}" presName="composite" presStyleCnt="0"/>
      <dgm:spPr/>
    </dgm:pt>
    <dgm:pt modelId="{C3A2327A-1920-4EB5-A5CB-DC44F4DF3F5C}" type="pres">
      <dgm:prSet presAssocID="{9EAEC8A5-445E-49BD-84A4-45B47433EC03}" presName="imgShp" presStyleLbl="fgImgPlace1" presStyleIdx="3" presStyleCnt="5" custAng="0" custScaleX="266904" custScaleY="212354" custLinFactX="-24166" custLinFactNeighborX="-100000" custLinFactNeighborY="-1928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53CD03F9-4DF4-44FC-B604-C0F5B1030FA6}" type="pres">
      <dgm:prSet presAssocID="{9EAEC8A5-445E-49BD-84A4-45B47433EC03}" presName="txShp" presStyleLbl="node1" presStyleIdx="3" presStyleCnt="5" custScaleX="133260" custScaleY="2368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AB1087-610A-4838-8A39-9AE351F8DBFB}" type="pres">
      <dgm:prSet presAssocID="{3EC11D3A-CE67-4DF0-9457-06409ECF63D1}" presName="spacing" presStyleCnt="0"/>
      <dgm:spPr/>
    </dgm:pt>
    <dgm:pt modelId="{13A9E5FA-1499-47FB-9616-E990021B86EA}" type="pres">
      <dgm:prSet presAssocID="{88B81AE8-A545-41AE-A264-268C7AD2CE5B}" presName="composite" presStyleCnt="0"/>
      <dgm:spPr/>
    </dgm:pt>
    <dgm:pt modelId="{034F3BA3-61F3-4558-88BF-E9832081CF89}" type="pres">
      <dgm:prSet presAssocID="{88B81AE8-A545-41AE-A264-268C7AD2CE5B}" presName="imgShp" presStyleLbl="fgImgPlace1" presStyleIdx="4" presStyleCnt="5" custAng="0" custScaleX="300818" custScaleY="184569" custLinFactX="-100000" custLinFactNeighborX="-130134" custLinFactNeighborY="-37277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</dgm:pt>
    <dgm:pt modelId="{93717326-8036-476B-A344-B262A26CF66C}" type="pres">
      <dgm:prSet presAssocID="{88B81AE8-A545-41AE-A264-268C7AD2CE5B}" presName="txShp" presStyleLbl="node1" presStyleIdx="4" presStyleCnt="5" custScaleX="132128" custScaleY="1368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B056CE-D3DD-4739-BA54-369749010659}" type="presOf" srcId="{6235CC9E-8AFE-4B99-AF17-FE67BAB9C948}" destId="{86AA577C-4E68-4EFF-99AF-541C9F3F10D8}" srcOrd="0" destOrd="0" presId="urn:microsoft.com/office/officeart/2005/8/layout/vList3#1"/>
    <dgm:cxn modelId="{B782A168-5158-4C9D-8E72-635EEE46FCE0}" srcId="{845C3C6D-4F08-4483-850B-5D23238C61FE}" destId="{135B6659-B809-43B8-85D3-9CAF3FC5C704}" srcOrd="1" destOrd="0" parTransId="{26AD786B-F736-45BF-A63A-7EDB6645414B}" sibTransId="{D77FED07-4C1E-4C99-9F84-95F1A02F5E91}"/>
    <dgm:cxn modelId="{47F5ED5E-4FB9-4B1A-815D-81DB225FB1FC}" srcId="{845C3C6D-4F08-4483-850B-5D23238C61FE}" destId="{88B81AE8-A545-41AE-A264-268C7AD2CE5B}" srcOrd="4" destOrd="0" parTransId="{7F8A9B32-FAC7-40DD-9BA5-B87CC492ED59}" sibTransId="{573B5D7E-15E0-4B9A-BA4C-87A34935E3E5}"/>
    <dgm:cxn modelId="{04825DA6-F0AD-4783-9057-F9A65ED760C5}" srcId="{845C3C6D-4F08-4483-850B-5D23238C61FE}" destId="{13B2325C-C1C3-4FA5-9383-26F6ACC1ED25}" srcOrd="0" destOrd="0" parTransId="{E69935B3-1DF1-4DD0-A3AF-0850E0BE4AB2}" sibTransId="{8A6CC376-50B9-4D32-BB10-082549327105}"/>
    <dgm:cxn modelId="{69827DCF-B25C-4BD9-928D-7E5548783A9E}" type="presOf" srcId="{135B6659-B809-43B8-85D3-9CAF3FC5C704}" destId="{AA7E6681-16D0-4B43-B7CD-C4C2F07D1897}" srcOrd="0" destOrd="0" presId="urn:microsoft.com/office/officeart/2005/8/layout/vList3#1"/>
    <dgm:cxn modelId="{6FDFA6F1-9BF4-45D3-820A-EE077BB5506C}" type="presOf" srcId="{9EAEC8A5-445E-49BD-84A4-45B47433EC03}" destId="{53CD03F9-4DF4-44FC-B604-C0F5B1030FA6}" srcOrd="0" destOrd="0" presId="urn:microsoft.com/office/officeart/2005/8/layout/vList3#1"/>
    <dgm:cxn modelId="{1369FBFB-7F20-4491-99B9-8F6A08C35179}" type="presOf" srcId="{88B81AE8-A545-41AE-A264-268C7AD2CE5B}" destId="{93717326-8036-476B-A344-B262A26CF66C}" srcOrd="0" destOrd="0" presId="urn:microsoft.com/office/officeart/2005/8/layout/vList3#1"/>
    <dgm:cxn modelId="{5510F8AB-F247-473A-94DD-4FF205ADFCDC}" type="presOf" srcId="{13B2325C-C1C3-4FA5-9383-26F6ACC1ED25}" destId="{18A2B6EB-5EBE-44E0-8F7B-C4CE8F07D7D9}" srcOrd="0" destOrd="0" presId="urn:microsoft.com/office/officeart/2005/8/layout/vList3#1"/>
    <dgm:cxn modelId="{81BE7DE7-0512-4DAF-ABA7-DDDCB7CA3B14}" srcId="{845C3C6D-4F08-4483-850B-5D23238C61FE}" destId="{6235CC9E-8AFE-4B99-AF17-FE67BAB9C948}" srcOrd="2" destOrd="0" parTransId="{1D61D369-827C-48D2-8E1A-F03238E99B29}" sibTransId="{F5916C01-CD3C-4D47-81FB-BA9ABFE1EC35}"/>
    <dgm:cxn modelId="{5F7180A4-5840-457E-9B0B-321915E02104}" srcId="{845C3C6D-4F08-4483-850B-5D23238C61FE}" destId="{9EAEC8A5-445E-49BD-84A4-45B47433EC03}" srcOrd="3" destOrd="0" parTransId="{C36258C7-9157-48B0-B9EF-13D3DDFD9A41}" sibTransId="{3EC11D3A-CE67-4DF0-9457-06409ECF63D1}"/>
    <dgm:cxn modelId="{926557B6-2B91-4C9B-9BEF-66272C4F03F7}" type="presOf" srcId="{845C3C6D-4F08-4483-850B-5D23238C61FE}" destId="{18CBCD0F-8821-4228-953B-0E0B17D1178C}" srcOrd="0" destOrd="0" presId="urn:microsoft.com/office/officeart/2005/8/layout/vList3#1"/>
    <dgm:cxn modelId="{B955B2B1-DC20-4B32-AC70-202B4ACFF37E}" type="presParOf" srcId="{18CBCD0F-8821-4228-953B-0E0B17D1178C}" destId="{56176E05-7090-47CA-A33B-A76A5E25F4B1}" srcOrd="0" destOrd="0" presId="urn:microsoft.com/office/officeart/2005/8/layout/vList3#1"/>
    <dgm:cxn modelId="{87BBAF00-C97B-496B-AA66-50F7248A5470}" type="presParOf" srcId="{56176E05-7090-47CA-A33B-A76A5E25F4B1}" destId="{84F84334-F8D3-42DE-968F-B8667A7F80A1}" srcOrd="0" destOrd="0" presId="urn:microsoft.com/office/officeart/2005/8/layout/vList3#1"/>
    <dgm:cxn modelId="{52120AB5-7334-4BFA-A636-ED735AAFDB54}" type="presParOf" srcId="{56176E05-7090-47CA-A33B-A76A5E25F4B1}" destId="{18A2B6EB-5EBE-44E0-8F7B-C4CE8F07D7D9}" srcOrd="1" destOrd="0" presId="urn:microsoft.com/office/officeart/2005/8/layout/vList3#1"/>
    <dgm:cxn modelId="{59476FF8-2C78-42F9-82DA-972305CDA7E4}" type="presParOf" srcId="{18CBCD0F-8821-4228-953B-0E0B17D1178C}" destId="{BF81D676-60B7-4D65-9865-3140EAFB2591}" srcOrd="1" destOrd="0" presId="urn:microsoft.com/office/officeart/2005/8/layout/vList3#1"/>
    <dgm:cxn modelId="{61042655-00F3-4F56-A782-195D2423D948}" type="presParOf" srcId="{18CBCD0F-8821-4228-953B-0E0B17D1178C}" destId="{5A499A41-2C4B-4A5D-B718-B90B67B28187}" srcOrd="2" destOrd="0" presId="urn:microsoft.com/office/officeart/2005/8/layout/vList3#1"/>
    <dgm:cxn modelId="{F720BBF2-71D0-42E5-9EC5-DDF546BA604D}" type="presParOf" srcId="{5A499A41-2C4B-4A5D-B718-B90B67B28187}" destId="{3FDF3625-2CBF-4A55-98D3-972C5F9EBA88}" srcOrd="0" destOrd="0" presId="urn:microsoft.com/office/officeart/2005/8/layout/vList3#1"/>
    <dgm:cxn modelId="{96B98279-785F-4E49-B1E7-B018FEB1494E}" type="presParOf" srcId="{5A499A41-2C4B-4A5D-B718-B90B67B28187}" destId="{AA7E6681-16D0-4B43-B7CD-C4C2F07D1897}" srcOrd="1" destOrd="0" presId="urn:microsoft.com/office/officeart/2005/8/layout/vList3#1"/>
    <dgm:cxn modelId="{C0EB452B-CE9B-46EB-9700-24CBD1158C69}" type="presParOf" srcId="{18CBCD0F-8821-4228-953B-0E0B17D1178C}" destId="{C6887640-A556-4B59-845D-8210523AE078}" srcOrd="3" destOrd="0" presId="urn:microsoft.com/office/officeart/2005/8/layout/vList3#1"/>
    <dgm:cxn modelId="{666BEC12-14C3-479B-A014-BE0EB8D8417C}" type="presParOf" srcId="{18CBCD0F-8821-4228-953B-0E0B17D1178C}" destId="{147E4B5B-32EC-476F-B30C-026E99BC776E}" srcOrd="4" destOrd="0" presId="urn:microsoft.com/office/officeart/2005/8/layout/vList3#1"/>
    <dgm:cxn modelId="{F2BD13B2-1F27-449E-9D97-250BFCC2737D}" type="presParOf" srcId="{147E4B5B-32EC-476F-B30C-026E99BC776E}" destId="{812DB84B-FB58-414C-B840-087F97FDB062}" srcOrd="0" destOrd="0" presId="urn:microsoft.com/office/officeart/2005/8/layout/vList3#1"/>
    <dgm:cxn modelId="{909A207C-0A9C-481A-BA19-BA6BA756FFB6}" type="presParOf" srcId="{147E4B5B-32EC-476F-B30C-026E99BC776E}" destId="{86AA577C-4E68-4EFF-99AF-541C9F3F10D8}" srcOrd="1" destOrd="0" presId="urn:microsoft.com/office/officeart/2005/8/layout/vList3#1"/>
    <dgm:cxn modelId="{90839459-1ABE-4FBC-9834-2A566A447972}" type="presParOf" srcId="{18CBCD0F-8821-4228-953B-0E0B17D1178C}" destId="{7A176999-50B2-42F0-81DD-ED16CE488C25}" srcOrd="5" destOrd="0" presId="urn:microsoft.com/office/officeart/2005/8/layout/vList3#1"/>
    <dgm:cxn modelId="{B331E68C-4B33-4F73-9957-5FFE57691FDA}" type="presParOf" srcId="{18CBCD0F-8821-4228-953B-0E0B17D1178C}" destId="{FD65A7A7-3831-42DA-BB79-4F69E060CB46}" srcOrd="6" destOrd="0" presId="urn:microsoft.com/office/officeart/2005/8/layout/vList3#1"/>
    <dgm:cxn modelId="{10659F04-4E01-420C-ADCA-51D486F1957F}" type="presParOf" srcId="{FD65A7A7-3831-42DA-BB79-4F69E060CB46}" destId="{C3A2327A-1920-4EB5-A5CB-DC44F4DF3F5C}" srcOrd="0" destOrd="0" presId="urn:microsoft.com/office/officeart/2005/8/layout/vList3#1"/>
    <dgm:cxn modelId="{6DC0CB2D-90A9-4851-93EA-C6C28352B1A2}" type="presParOf" srcId="{FD65A7A7-3831-42DA-BB79-4F69E060CB46}" destId="{53CD03F9-4DF4-44FC-B604-C0F5B1030FA6}" srcOrd="1" destOrd="0" presId="urn:microsoft.com/office/officeart/2005/8/layout/vList3#1"/>
    <dgm:cxn modelId="{F4AA71ED-9CD8-45F8-B65B-A23E9CED7323}" type="presParOf" srcId="{18CBCD0F-8821-4228-953B-0E0B17D1178C}" destId="{E3AB1087-610A-4838-8A39-9AE351F8DBFB}" srcOrd="7" destOrd="0" presId="urn:microsoft.com/office/officeart/2005/8/layout/vList3#1"/>
    <dgm:cxn modelId="{4988AF96-4782-4AAF-8DBC-67368453531A}" type="presParOf" srcId="{18CBCD0F-8821-4228-953B-0E0B17D1178C}" destId="{13A9E5FA-1499-47FB-9616-E990021B86EA}" srcOrd="8" destOrd="0" presId="urn:microsoft.com/office/officeart/2005/8/layout/vList3#1"/>
    <dgm:cxn modelId="{9A3BCDF3-E09F-43CB-843D-B7F5C8AD4607}" type="presParOf" srcId="{13A9E5FA-1499-47FB-9616-E990021B86EA}" destId="{034F3BA3-61F3-4558-88BF-E9832081CF89}" srcOrd="0" destOrd="0" presId="urn:microsoft.com/office/officeart/2005/8/layout/vList3#1"/>
    <dgm:cxn modelId="{CE0C570D-425B-4110-BB0F-97890FF89EF7}" type="presParOf" srcId="{13A9E5FA-1499-47FB-9616-E990021B86EA}" destId="{93717326-8036-476B-A344-B262A26CF66C}" srcOrd="1" destOrd="0" presId="urn:microsoft.com/office/officeart/2005/8/layout/vList3#1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8E4B88-C21A-4C91-A3A0-6CFF6E0EE65F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F8A0CC-C05D-4687-AF63-96CF19ED8BB9}" type="pres">
      <dgm:prSet presAssocID="{DA8E4B88-C21A-4C91-A3A0-6CFF6E0EE65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6593FFFF-7FB7-4483-954F-C3022F8B2984}" type="presOf" srcId="{DA8E4B88-C21A-4C91-A3A0-6CFF6E0EE65F}" destId="{D7F8A0CC-C05D-4687-AF63-96CF19ED8BB9}" srcOrd="0" destOrd="0" presId="urn:microsoft.com/office/officeart/2005/8/layout/orgChart1"/>
  </dgm:cxnLst>
  <dgm:bg/>
  <dgm:whole>
    <a:ln w="19050"/>
  </dgm:whole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8A2B6EB-5EBE-44E0-8F7B-C4CE8F07D7D9}">
      <dsp:nvSpPr>
        <dsp:cNvPr id="0" name=""/>
        <dsp:cNvSpPr/>
      </dsp:nvSpPr>
      <dsp:spPr>
        <a:xfrm rot="10800000">
          <a:off x="571054" y="39516"/>
          <a:ext cx="8040714" cy="769867"/>
        </a:xfrm>
        <a:prstGeom prst="homePlate">
          <a:avLst/>
        </a:prstGeom>
        <a:gradFill rotWithShape="1">
          <a:gsLst>
            <a:gs pos="0">
              <a:schemeClr val="accent2">
                <a:tint val="70000"/>
                <a:satMod val="130000"/>
              </a:schemeClr>
            </a:gs>
            <a:gs pos="43000">
              <a:schemeClr val="accent2">
                <a:tint val="44000"/>
                <a:satMod val="165000"/>
              </a:schemeClr>
            </a:gs>
            <a:gs pos="93000">
              <a:schemeClr val="accent2">
                <a:tint val="15000"/>
                <a:satMod val="165000"/>
              </a:schemeClr>
            </a:gs>
            <a:gs pos="100000">
              <a:schemeClr val="accent2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/>
        </a:scene3d>
        <a:sp3d contourW="12700"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5740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1" kern="1200" dirty="0" smtClean="0">
              <a:solidFill>
                <a:schemeClr val="tx1"/>
              </a:solidFill>
            </a:rPr>
            <a:t>Составление проекта бюджета</a:t>
          </a:r>
          <a:endParaRPr lang="ru-RU" sz="2800" kern="1200" dirty="0"/>
        </a:p>
      </dsp:txBody>
      <dsp:txXfrm rot="10800000">
        <a:off x="571054" y="39516"/>
        <a:ext cx="8040714" cy="769867"/>
      </dsp:txXfrm>
    </dsp:sp>
    <dsp:sp modelId="{84F84334-F8D3-42DE-968F-B8667A7F80A1}">
      <dsp:nvSpPr>
        <dsp:cNvPr id="0" name=""/>
        <dsp:cNvSpPr/>
      </dsp:nvSpPr>
      <dsp:spPr>
        <a:xfrm>
          <a:off x="0" y="79640"/>
          <a:ext cx="1524348" cy="848542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7E6681-16D0-4B43-B7CD-C4C2F07D1897}">
      <dsp:nvSpPr>
        <dsp:cNvPr id="0" name=""/>
        <dsp:cNvSpPr/>
      </dsp:nvSpPr>
      <dsp:spPr>
        <a:xfrm rot="10800000">
          <a:off x="652547" y="1082012"/>
          <a:ext cx="7973114" cy="898317"/>
        </a:xfrm>
        <a:prstGeom prst="homePlate">
          <a:avLst/>
        </a:prstGeom>
        <a:gradFill rotWithShape="1">
          <a:gsLst>
            <a:gs pos="0">
              <a:schemeClr val="accent2">
                <a:tint val="70000"/>
                <a:satMod val="130000"/>
              </a:schemeClr>
            </a:gs>
            <a:gs pos="43000">
              <a:schemeClr val="accent2">
                <a:tint val="44000"/>
                <a:satMod val="165000"/>
              </a:schemeClr>
            </a:gs>
            <a:gs pos="93000">
              <a:schemeClr val="accent2">
                <a:tint val="15000"/>
                <a:satMod val="165000"/>
              </a:schemeClr>
            </a:gs>
            <a:gs pos="100000">
              <a:schemeClr val="accent2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5740" tIns="95250" rIns="17780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i="1" kern="1200" dirty="0" smtClean="0">
              <a:solidFill>
                <a:schemeClr val="tx1"/>
              </a:solidFill>
            </a:rPr>
            <a:t>Рассмотрение и утверждение бюджета</a:t>
          </a:r>
          <a:endParaRPr lang="ru-RU" sz="2500" kern="1200" dirty="0"/>
        </a:p>
      </dsp:txBody>
      <dsp:txXfrm rot="10800000">
        <a:off x="652547" y="1082012"/>
        <a:ext cx="7973114" cy="898317"/>
      </dsp:txXfrm>
    </dsp:sp>
    <dsp:sp modelId="{3FDF3625-2CBF-4A55-98D3-972C5F9EBA88}">
      <dsp:nvSpPr>
        <dsp:cNvPr id="0" name=""/>
        <dsp:cNvSpPr/>
      </dsp:nvSpPr>
      <dsp:spPr>
        <a:xfrm>
          <a:off x="0" y="989737"/>
          <a:ext cx="1528149" cy="985647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AA577C-4E68-4EFF-99AF-541C9F3F10D8}">
      <dsp:nvSpPr>
        <dsp:cNvPr id="0" name=""/>
        <dsp:cNvSpPr/>
      </dsp:nvSpPr>
      <dsp:spPr>
        <a:xfrm rot="10800000">
          <a:off x="557162" y="2167067"/>
          <a:ext cx="8068499" cy="957009"/>
        </a:xfrm>
        <a:prstGeom prst="homePlate">
          <a:avLst/>
        </a:prstGeom>
        <a:gradFill rotWithShape="1">
          <a:gsLst>
            <a:gs pos="0">
              <a:schemeClr val="accent2">
                <a:tint val="70000"/>
                <a:satMod val="130000"/>
              </a:schemeClr>
            </a:gs>
            <a:gs pos="43000">
              <a:schemeClr val="accent2">
                <a:tint val="44000"/>
                <a:satMod val="165000"/>
              </a:schemeClr>
            </a:gs>
            <a:gs pos="93000">
              <a:schemeClr val="accent2">
                <a:tint val="15000"/>
                <a:satMod val="165000"/>
              </a:schemeClr>
            </a:gs>
            <a:gs pos="100000">
              <a:schemeClr val="accent2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5740" tIns="102870" rIns="192024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i="1" kern="1200" dirty="0" smtClean="0">
              <a:solidFill>
                <a:schemeClr val="tx1"/>
              </a:solidFill>
            </a:rPr>
            <a:t>Исполнение бюджета </a:t>
          </a:r>
          <a:endParaRPr lang="ru-RU" sz="2700" kern="1200" dirty="0"/>
        </a:p>
      </dsp:txBody>
      <dsp:txXfrm rot="10800000">
        <a:off x="557162" y="2167067"/>
        <a:ext cx="8068499" cy="957009"/>
      </dsp:txXfrm>
    </dsp:sp>
    <dsp:sp modelId="{812DB84B-FB58-414C-B840-087F97FDB062}">
      <dsp:nvSpPr>
        <dsp:cNvPr id="0" name=""/>
        <dsp:cNvSpPr/>
      </dsp:nvSpPr>
      <dsp:spPr>
        <a:xfrm>
          <a:off x="0" y="2217229"/>
          <a:ext cx="1576341" cy="951799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CD03F9-4DF4-44FC-B604-C0F5B1030FA6}">
      <dsp:nvSpPr>
        <dsp:cNvPr id="0" name=""/>
        <dsp:cNvSpPr/>
      </dsp:nvSpPr>
      <dsp:spPr>
        <a:xfrm rot="10800000">
          <a:off x="522599" y="3290425"/>
          <a:ext cx="8137625" cy="1319763"/>
        </a:xfrm>
        <a:prstGeom prst="homePlate">
          <a:avLst/>
        </a:prstGeom>
        <a:gradFill rotWithShape="1">
          <a:gsLst>
            <a:gs pos="0">
              <a:schemeClr val="accent2">
                <a:tint val="70000"/>
                <a:satMod val="130000"/>
              </a:schemeClr>
            </a:gs>
            <a:gs pos="43000">
              <a:schemeClr val="accent2">
                <a:tint val="44000"/>
                <a:satMod val="165000"/>
              </a:schemeClr>
            </a:gs>
            <a:gs pos="93000">
              <a:schemeClr val="accent2">
                <a:tint val="15000"/>
                <a:satMod val="165000"/>
              </a:schemeClr>
            </a:gs>
            <a:gs pos="100000">
              <a:schemeClr val="accent2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5740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i="1" kern="1200" dirty="0" smtClean="0">
              <a:solidFill>
                <a:schemeClr val="tx1"/>
              </a:solidFill>
            </a:rPr>
            <a:t>Составление, внешняя проверка, 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i="1" kern="1200" dirty="0" smtClean="0">
              <a:solidFill>
                <a:schemeClr val="tx1"/>
              </a:solidFill>
            </a:rPr>
            <a:t>рассмотрение и утверждение  бюджетной отчётности </a:t>
          </a:r>
          <a:endParaRPr lang="ru-RU" sz="2300" b="1" i="1" kern="1200" dirty="0">
            <a:solidFill>
              <a:schemeClr val="tx1"/>
            </a:solidFill>
          </a:endParaRPr>
        </a:p>
      </dsp:txBody>
      <dsp:txXfrm rot="10800000">
        <a:off x="522599" y="3290425"/>
        <a:ext cx="8137625" cy="1319763"/>
      </dsp:txXfrm>
    </dsp:sp>
    <dsp:sp modelId="{C3A2327A-1920-4EB5-A5CB-DC44F4DF3F5C}">
      <dsp:nvSpPr>
        <dsp:cNvPr id="0" name=""/>
        <dsp:cNvSpPr/>
      </dsp:nvSpPr>
      <dsp:spPr>
        <a:xfrm>
          <a:off x="102497" y="3251152"/>
          <a:ext cx="1487373" cy="1183383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717326-8036-476B-A344-B262A26CF66C}">
      <dsp:nvSpPr>
        <dsp:cNvPr id="0" name=""/>
        <dsp:cNvSpPr/>
      </dsp:nvSpPr>
      <dsp:spPr>
        <a:xfrm rot="10800000">
          <a:off x="557162" y="4909391"/>
          <a:ext cx="8068499" cy="762840"/>
        </a:xfrm>
        <a:prstGeom prst="homePlate">
          <a:avLst/>
        </a:prstGeom>
        <a:gradFill rotWithShape="1">
          <a:gsLst>
            <a:gs pos="0">
              <a:schemeClr val="accent2">
                <a:tint val="70000"/>
                <a:satMod val="130000"/>
              </a:schemeClr>
            </a:gs>
            <a:gs pos="43000">
              <a:schemeClr val="accent2">
                <a:tint val="44000"/>
                <a:satMod val="165000"/>
              </a:schemeClr>
            </a:gs>
            <a:gs pos="93000">
              <a:schemeClr val="accent2">
                <a:tint val="15000"/>
                <a:satMod val="165000"/>
              </a:schemeClr>
            </a:gs>
            <a:gs pos="100000">
              <a:schemeClr val="accent2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5740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dirty="0" smtClean="0">
              <a:solidFill>
                <a:schemeClr val="tx1"/>
              </a:solidFill>
            </a:rPr>
            <a:t>Муниципальный финансовый контроль</a:t>
          </a:r>
          <a:endParaRPr lang="ru-RU" sz="2400" kern="1200" dirty="0"/>
        </a:p>
      </dsp:txBody>
      <dsp:txXfrm rot="10800000">
        <a:off x="557162" y="4909391"/>
        <a:ext cx="8068499" cy="762840"/>
      </dsp:txXfrm>
    </dsp:sp>
    <dsp:sp modelId="{034F3BA3-61F3-4558-88BF-E9832081CF89}">
      <dsp:nvSpPr>
        <dsp:cNvPr id="0" name=""/>
        <dsp:cNvSpPr/>
      </dsp:nvSpPr>
      <dsp:spPr>
        <a:xfrm>
          <a:off x="0" y="4568805"/>
          <a:ext cx="1676366" cy="1028546"/>
        </a:xfrm>
        <a:prstGeom prst="ellipse">
          <a:avLst/>
        </a:prstGeom>
        <a:blipFill rotWithShape="0">
          <a:blip xmlns:r="http://schemas.openxmlformats.org/officeDocument/2006/relationships" r:embed="rId5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0.36145</cdr:x>
      <cdr:y>0.13514</cdr:y>
    </cdr:from>
    <cdr:to>
      <cdr:x>0.51444</cdr:x>
      <cdr:y>0.22309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60240" y="663848"/>
          <a:ext cx="91440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0.42169</cdr:x>
      <cdr:y>0.38434</cdr:y>
    </cdr:from>
    <cdr:to>
      <cdr:x>0.54217</cdr:x>
      <cdr:y>0.44297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520280" y="1887984"/>
          <a:ext cx="72008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78,6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0.12844</cdr:x>
      <cdr:y>0.69662</cdr:y>
    </cdr:from>
    <cdr:to>
      <cdr:x>0.24494</cdr:x>
      <cdr:y>0.76885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08112" y="3472160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75460,8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0.04808</cdr:x>
      <cdr:y>0.58104</cdr:y>
    </cdr:from>
    <cdr:to>
      <cdr:x>0.06731</cdr:x>
      <cdr:y>0.62438</cdr:y>
    </cdr:to>
    <cdr:sp macro="" textlink="">
      <cdr:nvSpPr>
        <cdr:cNvPr id="3" name="Прямая соединительная линия 2"/>
        <cdr:cNvSpPr/>
      </cdr:nvSpPr>
      <cdr:spPr>
        <a:xfrm xmlns:a="http://schemas.openxmlformats.org/drawingml/2006/main" flipV="1">
          <a:off x="360040" y="2896096"/>
          <a:ext cx="144016" cy="21602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0.20149</cdr:x>
      <cdr:y>0.58929</cdr:y>
    </cdr:from>
    <cdr:to>
      <cdr:x>0.38204</cdr:x>
      <cdr:y>0.67857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44624" y="2376264"/>
          <a:ext cx="93610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000" dirty="0" smtClean="0"/>
            <a:t>102322,9</a:t>
          </a:r>
          <a:endParaRPr lang="ru-RU" sz="20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FFFFFF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27651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FFFFFF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27652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FFFFFF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27653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FFFFFF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27654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FFFFFF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27655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FFFFFF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27656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FFFFFF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27657" name="Rectangle 8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90625" y="877888"/>
            <a:ext cx="4462463" cy="3152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7177" name="Rectangle 9"/>
          <p:cNvSpPr>
            <a:spLocks noGrp="1" noChangeArrowheads="1"/>
          </p:cNvSpPr>
          <p:nvPr>
            <p:ph type="body"/>
          </p:nvPr>
        </p:nvSpPr>
        <p:spPr bwMode="auto">
          <a:xfrm>
            <a:off x="1060450" y="4349750"/>
            <a:ext cx="4729163" cy="3500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5163" cy="3165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FFFFFF"/>
              </a:buClr>
              <a:buSzPct val="100000"/>
              <a:buFont typeface="Arial" charset="0"/>
              <a:buNone/>
            </a:pPr>
            <a:endParaRPr lang="ru-RU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body"/>
          </p:nvPr>
        </p:nvSpPr>
        <p:spPr>
          <a:xfrm>
            <a:off x="1060450" y="4349750"/>
            <a:ext cx="4730750" cy="3502025"/>
          </a:xfrm>
          <a:noFill/>
          <a:ln/>
        </p:spPr>
        <p:txBody>
          <a:bodyPr wrap="none" anchor="ctr"/>
          <a:lstStyle/>
          <a:p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19213" y="877888"/>
            <a:ext cx="4205287" cy="3152775"/>
          </a:xfrm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19213" y="877888"/>
            <a:ext cx="4205287" cy="3152775"/>
          </a:xfrm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B68B1-3A79-4004-A25C-C0C5F718F77F}" type="datetimeFigureOut">
              <a:rPr lang="en-US"/>
              <a:pPr>
                <a:defRPr/>
              </a:pPr>
              <a:t>12/11/2019</a:t>
            </a:fld>
            <a:endParaRPr lang="en-US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CEDF6-2D4D-4F81-BA84-3676F21A8DF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D227A-61E8-4560-8BE9-B228B337CD6A}" type="datetimeFigureOut">
              <a:rPr lang="en-US"/>
              <a:pPr>
                <a:defRPr/>
              </a:pPr>
              <a:t>12/11/2019</a:t>
            </a:fld>
            <a:endParaRPr lang="en-US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D030D-B411-4FA0-AB27-C84EC2A07A6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1F484-D491-4F90-B66B-671E7D9766B2}" type="datetimeFigureOut">
              <a:rPr lang="en-US"/>
              <a:pPr>
                <a:defRPr/>
              </a:pPr>
              <a:t>12/11/2019</a:t>
            </a:fld>
            <a:endParaRPr lang="en-US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5754E-5738-4402-8AD8-250D4E0B7CD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F8E1C-B299-4455-8912-1B9BD9D7BFF0}" type="datetimeFigureOut">
              <a:rPr lang="en-US"/>
              <a:pPr>
                <a:defRPr/>
              </a:pPr>
              <a:t>12/11/2019</a:t>
            </a:fld>
            <a:endParaRPr lang="en-US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DE83C-D2C6-4B3F-83E2-6F3F8719EEF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795F7-25C0-4214-ACAF-D0C8BD231BD5}" type="datetimeFigureOut">
              <a:rPr lang="en-US"/>
              <a:pPr>
                <a:defRPr/>
              </a:pPr>
              <a:t>12/11/2019</a:t>
            </a:fld>
            <a:endParaRPr lang="en-US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A10B-3C89-47B4-A19A-C1C5733064F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0D8CE-3349-49B0-B207-267B7E0538B5}" type="datetimeFigureOut">
              <a:rPr lang="en-US"/>
              <a:pPr>
                <a:defRPr/>
              </a:pPr>
              <a:t>12/11/2019</a:t>
            </a:fld>
            <a:endParaRPr lang="en-US" dirty="0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1441B-4BD1-4D31-83B4-532F9B99397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971FD-B51C-4DF7-B90B-F4BE22D1E05D}" type="datetimeFigureOut">
              <a:rPr lang="en-US"/>
              <a:pPr>
                <a:defRPr/>
              </a:pPr>
              <a:t>12/11/2019</a:t>
            </a:fld>
            <a:endParaRPr lang="en-US" dirty="0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0AC77-38AA-4FEA-B69C-B55AD8AD37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AF735-DAC0-485A-8C35-2EE1760E706E}" type="datetimeFigureOut">
              <a:rPr lang="en-US"/>
              <a:pPr>
                <a:defRPr/>
              </a:pPr>
              <a:t>12/11/2019</a:t>
            </a:fld>
            <a:endParaRPr lang="en-US" dirty="0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01D24-1376-45EB-99A1-942DD109C86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AD982-A86B-4B39-950F-7917C774F0F9}" type="datetimeFigureOut">
              <a:rPr lang="en-US"/>
              <a:pPr>
                <a:defRPr/>
              </a:pPr>
              <a:t>12/11/2019</a:t>
            </a:fld>
            <a:endParaRPr lang="en-US" dirty="0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FC747-C69F-4A3E-B12C-5BE03A7A94A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300C7-E500-4EBA-A067-394FE3B7E24B}" type="datetimeFigureOut">
              <a:rPr lang="en-US"/>
              <a:pPr>
                <a:defRPr/>
              </a:pPr>
              <a:t>12/11/2019</a:t>
            </a:fld>
            <a:endParaRPr lang="en-US" dirty="0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4ACDE-EFC3-407C-A888-C5FD172C2F1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208D5-A0E4-45A2-A6AD-F665A969A94D}" type="datetimeFigureOut">
              <a:rPr lang="en-US"/>
              <a:pPr>
                <a:defRPr/>
              </a:pPr>
              <a:t>12/11/2019</a:t>
            </a:fld>
            <a:endParaRPr lang="en-US" dirty="0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E55D4-3A95-4002-B238-57C001F08F9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9220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9221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A833DD0-628E-40C8-A9A4-41FC5312F023}" type="datetimeFigureOut">
              <a:rPr lang="en-US"/>
              <a:pPr>
                <a:defRPr/>
              </a:pPr>
              <a:t>12/11/2019</a:t>
            </a:fld>
            <a:endParaRPr lang="en-US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03B64ACC-010D-4665-B538-A7C30FF4375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grpSp>
        <p:nvGrpSpPr>
          <p:cNvPr id="9225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7" r:id="rId1"/>
    <p:sldLayoutId id="2147484258" r:id="rId2"/>
    <p:sldLayoutId id="2147484259" r:id="rId3"/>
    <p:sldLayoutId id="2147484260" r:id="rId4"/>
    <p:sldLayoutId id="2147484261" r:id="rId5"/>
    <p:sldLayoutId id="2147484262" r:id="rId6"/>
    <p:sldLayoutId id="2147484263" r:id="rId7"/>
    <p:sldLayoutId id="2147484264" r:id="rId8"/>
    <p:sldLayoutId id="2147484267" r:id="rId9"/>
    <p:sldLayoutId id="2147484265" r:id="rId10"/>
    <p:sldLayoutId id="214748426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png"/><Relationship Id="rId7" Type="http://schemas.openxmlformats.org/officeDocument/2006/relationships/image" Target="../media/image15.jpeg"/><Relationship Id="rId12" Type="http://schemas.openxmlformats.org/officeDocument/2006/relationships/image" Target="../media/image20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11" Type="http://schemas.openxmlformats.org/officeDocument/2006/relationships/image" Target="../media/image19.jpeg"/><Relationship Id="rId5" Type="http://schemas.openxmlformats.org/officeDocument/2006/relationships/image" Target="../media/image13.jpeg"/><Relationship Id="rId10" Type="http://schemas.openxmlformats.org/officeDocument/2006/relationships/image" Target="../media/image18.jpeg"/><Relationship Id="rId4" Type="http://schemas.openxmlformats.org/officeDocument/2006/relationships/image" Target="../media/image12.png"/><Relationship Id="rId9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BB1C4-AD37-4E9A-84BE-252D5298CBA6}" type="slidenum">
              <a:rPr lang="en-GB"/>
              <a:pPr>
                <a:defRPr/>
              </a:pPr>
              <a:t>1</a:t>
            </a:fld>
            <a:endParaRPr lang="en-GB" dirty="0"/>
          </a:p>
        </p:txBody>
      </p:sp>
      <p:sp>
        <p:nvSpPr>
          <p:cNvPr id="1028" name="Rectangle 2"/>
          <p:cNvSpPr>
            <a:spLocks noChangeArrowheads="1"/>
          </p:cNvSpPr>
          <p:nvPr/>
        </p:nvSpPr>
        <p:spPr bwMode="auto">
          <a:xfrm>
            <a:off x="357188" y="428625"/>
            <a:ext cx="8143875" cy="5857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40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4000" b="1">
              <a:solidFill>
                <a:srgbClr val="C1752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" name="TextBox 4"/>
          <p:cNvSpPr txBox="1">
            <a:spLocks noChangeArrowheads="1"/>
          </p:cNvSpPr>
          <p:nvPr/>
        </p:nvSpPr>
        <p:spPr bwMode="auto">
          <a:xfrm>
            <a:off x="611188" y="2214563"/>
            <a:ext cx="748982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4400" b="1" dirty="0">
              <a:solidFill>
                <a:srgbClr val="7030A0"/>
              </a:solidFill>
            </a:endParaRPr>
          </a:p>
          <a:p>
            <a:pPr algn="ctr"/>
            <a:r>
              <a:rPr lang="ru-RU" sz="4800" b="1" dirty="0">
                <a:solidFill>
                  <a:srgbClr val="FF0000"/>
                </a:solidFill>
              </a:rPr>
              <a:t>БЮДЖЕТ    ДЛЯ ГРАЖДАН</a:t>
            </a:r>
          </a:p>
          <a:p>
            <a:pPr algn="ctr"/>
            <a:endParaRPr lang="ru-RU" sz="4400" b="1" dirty="0">
              <a:solidFill>
                <a:srgbClr val="7030A0"/>
              </a:solidFill>
            </a:endParaRPr>
          </a:p>
          <a:p>
            <a:pPr algn="ctr"/>
            <a:r>
              <a:rPr lang="ru-RU" sz="2000" b="1" dirty="0">
                <a:solidFill>
                  <a:srgbClr val="0D0D0D"/>
                </a:solidFill>
              </a:rPr>
              <a:t>Подготовлен на основании проекта бюджета </a:t>
            </a:r>
            <a:r>
              <a:rPr lang="ru-RU" sz="2000" b="1" dirty="0" err="1">
                <a:solidFill>
                  <a:srgbClr val="0D0D0D"/>
                </a:solidFill>
              </a:rPr>
              <a:t>Мясниковского</a:t>
            </a:r>
            <a:r>
              <a:rPr lang="ru-RU" sz="2000" b="1" dirty="0">
                <a:solidFill>
                  <a:srgbClr val="0D0D0D"/>
                </a:solidFill>
              </a:rPr>
              <a:t> района  на </a:t>
            </a:r>
            <a:r>
              <a:rPr lang="en-US" sz="2000" b="1" dirty="0" smtClean="0">
                <a:solidFill>
                  <a:srgbClr val="0D0D0D"/>
                </a:solidFill>
              </a:rPr>
              <a:t>2020</a:t>
            </a:r>
            <a:r>
              <a:rPr lang="ru-RU" sz="2000" b="1" dirty="0" smtClean="0">
                <a:solidFill>
                  <a:srgbClr val="0D0D0D"/>
                </a:solidFill>
              </a:rPr>
              <a:t> </a:t>
            </a:r>
            <a:r>
              <a:rPr lang="ru-RU" sz="2000" b="1" dirty="0">
                <a:solidFill>
                  <a:srgbClr val="0D0D0D"/>
                </a:solidFill>
              </a:rPr>
              <a:t>год и на плановый период 20</a:t>
            </a:r>
            <a:r>
              <a:rPr lang="en-US" sz="2000" b="1" dirty="0" smtClean="0">
                <a:solidFill>
                  <a:srgbClr val="0D0D0D"/>
                </a:solidFill>
              </a:rPr>
              <a:t>21</a:t>
            </a:r>
            <a:r>
              <a:rPr lang="ru-RU" sz="2000" b="1" dirty="0" smtClean="0">
                <a:solidFill>
                  <a:srgbClr val="0D0D0D"/>
                </a:solidFill>
              </a:rPr>
              <a:t> </a:t>
            </a:r>
            <a:r>
              <a:rPr lang="ru-RU" sz="2000" b="1" dirty="0">
                <a:solidFill>
                  <a:srgbClr val="0D0D0D"/>
                </a:solidFill>
              </a:rPr>
              <a:t>и </a:t>
            </a:r>
            <a:r>
              <a:rPr lang="ru-RU" sz="2000" b="1" dirty="0" smtClean="0">
                <a:solidFill>
                  <a:srgbClr val="0D0D0D"/>
                </a:solidFill>
              </a:rPr>
              <a:t>202</a:t>
            </a:r>
            <a:r>
              <a:rPr lang="en-US" sz="2000" b="1" dirty="0" smtClean="0">
                <a:solidFill>
                  <a:srgbClr val="0D0D0D"/>
                </a:solidFill>
              </a:rPr>
              <a:t>2</a:t>
            </a:r>
            <a:r>
              <a:rPr lang="ru-RU" sz="2000" b="1" dirty="0" smtClean="0">
                <a:solidFill>
                  <a:srgbClr val="0D0D0D"/>
                </a:solidFill>
              </a:rPr>
              <a:t> </a:t>
            </a:r>
            <a:r>
              <a:rPr lang="ru-RU" sz="2000" b="1" dirty="0">
                <a:solidFill>
                  <a:srgbClr val="0D0D0D"/>
                </a:solidFill>
              </a:rPr>
              <a:t>годов</a:t>
            </a:r>
          </a:p>
        </p:txBody>
      </p:sp>
    </p:spTree>
    <p:controls>
      <p:control spid="1026" name="SapphireHiddenControl" r:id="rId2" imgW="6095880" imgH="4067280"/>
    </p:controls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9275"/>
          </a:xfrm>
        </p:spPr>
        <p:txBody>
          <a:bodyPr/>
          <a:lstStyle/>
          <a:p>
            <a:pPr algn="r" eaLnBrk="1" hangingPunct="1"/>
            <a:r>
              <a:rPr lang="ru-RU" sz="3200" b="1" smtClean="0">
                <a:solidFill>
                  <a:srgbClr val="00FFFF"/>
                </a:solidFill>
                <a:latin typeface="Arial" charset="0"/>
                <a:cs typeface="Arial" charset="0"/>
              </a:rPr>
              <a:t>Куда расходуются средства бюджета?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850" y="692150"/>
            <a:ext cx="8569325" cy="5976938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ru-RU" sz="24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Выплачиваемые из бюджета денежные средства называются  </a:t>
            </a: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РАСХОДАМИ БЮДЖЕТА</a:t>
            </a:r>
            <a:endParaRPr lang="ru-RU" sz="27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</a:t>
            </a: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ECB46B-1BCA-4605-A235-76499AB9C476}" type="slidenum">
              <a:rPr lang="en-GB"/>
              <a:pPr>
                <a:defRPr/>
              </a:pPr>
              <a:t>10</a:t>
            </a:fld>
            <a:endParaRPr lang="en-GB" dirty="0"/>
          </a:p>
        </p:txBody>
      </p:sp>
      <p:pic>
        <p:nvPicPr>
          <p:cNvPr id="1946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5963" y="1989138"/>
            <a:ext cx="12604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916113"/>
            <a:ext cx="1223963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3573463"/>
            <a:ext cx="223202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468313" y="2924175"/>
            <a:ext cx="2374900" cy="433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на национальную экономику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156325" y="2924175"/>
            <a:ext cx="1800225" cy="433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на социальную политику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348038" y="2924175"/>
            <a:ext cx="2087562" cy="433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на образование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50825" y="4581525"/>
            <a:ext cx="2952750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на общегосударственные вопросы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300788" y="4365625"/>
            <a:ext cx="1993900" cy="5032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на культуру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3419475" y="4508500"/>
            <a:ext cx="2376488" cy="433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на коммунальное хозяйство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68313" y="6165850"/>
            <a:ext cx="2447925" cy="692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межбюджетные трансферты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300788" y="6165850"/>
            <a:ext cx="2498725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на здравоохранение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3132138" y="6237288"/>
            <a:ext cx="2519362" cy="6207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на национальную безопасность</a:t>
            </a:r>
          </a:p>
        </p:txBody>
      </p:sp>
      <p:pic>
        <p:nvPicPr>
          <p:cNvPr id="19475" name="Рисунок 24" descr="d3d3LnNkZWxhbm91bmFzLnJ1L3VwbG9hZHMvNS8zLzUzMTEzNzM4MTkzMDIuanBlZw==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63713" y="1890713"/>
            <a:ext cx="1246187" cy="89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6" name="Рисунок 28" descr="soc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5825" y="1989138"/>
            <a:ext cx="1368425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7" name="Рисунок 29" descr="img-20130820105038-859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16688" y="3429000"/>
            <a:ext cx="166052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8" name="Рисунок 30" descr="4ffa85259f4c5_medium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63938" y="1700213"/>
            <a:ext cx="1689100" cy="125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9" name="Рисунок 31" descr="0153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924300" y="3357563"/>
            <a:ext cx="1295400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80" name="Рисунок 1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551613" y="4868863"/>
            <a:ext cx="1836737" cy="109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3" name="Picture 1" descr="C:\Users\$erg\Desktop\spring-cleaning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02615" y="5085184"/>
            <a:ext cx="2197177" cy="1115074"/>
          </a:xfrm>
          <a:prstGeom prst="rect">
            <a:avLst/>
          </a:prstGeom>
          <a:noFill/>
        </p:spPr>
      </p:pic>
      <p:pic>
        <p:nvPicPr>
          <p:cNvPr id="23554" name="Picture 2" descr="C:\Users\$erg\Desktop\objavlen-rezhim-chs-photo-big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635896" y="5052591"/>
            <a:ext cx="1944216" cy="11847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340E8-CAB2-4936-BE37-E84BD8539161}" type="slidenum">
              <a:rPr lang="en-GB"/>
              <a:pPr>
                <a:defRPr/>
              </a:pPr>
              <a:t>11</a:t>
            </a:fld>
            <a:endParaRPr lang="en-GB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827088" y="404813"/>
            <a:ext cx="7777162" cy="93662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1002">
            <a:schemeClr val="lt1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Основные показатели бюджета муниципального района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2875" y="2276475"/>
            <a:ext cx="3071813" cy="29352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ru-RU" sz="2000" dirty="0">
              <a:solidFill>
                <a:srgbClr val="993300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ДОХОДЫ &gt; РАСХОДЫ = ПРОФИЦИТ БЮДЖЕТА</a:t>
            </a:r>
          </a:p>
          <a:p>
            <a:pPr algn="ctr">
              <a:defRPr/>
            </a:pPr>
            <a:endParaRPr lang="ru-RU" sz="2000" b="1" dirty="0">
              <a:solidFill>
                <a:schemeClr val="accent3">
                  <a:lumMod val="75000"/>
                </a:schemeClr>
              </a:solidFill>
            </a:endParaRPr>
          </a:p>
          <a:p>
            <a:pPr algn="ctr">
              <a:defRPr/>
            </a:pPr>
            <a:endParaRPr lang="ru-RU" sz="2000" b="1" dirty="0">
              <a:solidFill>
                <a:schemeClr val="accent3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ИЗЛИШКИ СРЕДСТВ  НАПРАВЛЯЮТ 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В   НАКОПЛЕНИЯ</a:t>
            </a:r>
            <a:endParaRPr lang="ru-RU" sz="2000" b="1" dirty="0"/>
          </a:p>
        </p:txBody>
      </p:sp>
      <p:pic>
        <p:nvPicPr>
          <p:cNvPr id="5" name="Рисунок 4" descr="весы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2060848"/>
            <a:ext cx="2736304" cy="33123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5940425" y="2420938"/>
            <a:ext cx="3203575" cy="31702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ДОХОДЫ &lt; РАСХОДЫ </a:t>
            </a:r>
          </a:p>
          <a:p>
            <a:pPr algn="ctr">
              <a:defRPr/>
            </a:pPr>
            <a:r>
              <a:rPr lang="ru-RU" sz="20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ДЕФИЦИТ</a:t>
            </a:r>
          </a:p>
          <a:p>
            <a:pPr algn="ctr">
              <a:defRPr/>
            </a:pPr>
            <a:r>
              <a:rPr lang="ru-RU" sz="20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БЮДЖЕТА</a:t>
            </a:r>
          </a:p>
          <a:p>
            <a:pPr algn="ctr">
              <a:defRPr/>
            </a:pPr>
            <a:endParaRPr lang="ru-RU" sz="2000" b="1" i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>
              <a:defRPr/>
            </a:pPr>
            <a:endParaRPr lang="ru-RU" sz="2000" b="1" i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НЕДОСТАЮЩИЕ </a:t>
            </a:r>
          </a:p>
          <a:p>
            <a:pPr algn="ctr">
              <a:defRPr/>
            </a:pP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СРЕДСТВА БЕРУТ В ДОЛГ  ИЛИ  ИЗ НАКОПЛЕНИЙ </a:t>
            </a:r>
            <a:endParaRPr lang="ru-RU" sz="2000" b="1" i="1" dirty="0"/>
          </a:p>
          <a:p>
            <a:pPr algn="ctr">
              <a:defRPr/>
            </a:pP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15313" y="6357938"/>
            <a:ext cx="747712" cy="274637"/>
          </a:xfrm>
        </p:spPr>
        <p:txBody>
          <a:bodyPr>
            <a:normAutofit/>
          </a:bodyPr>
          <a:lstStyle/>
          <a:p>
            <a:pPr>
              <a:defRPr/>
            </a:pPr>
            <a:fld id="{7D2D5296-5D6F-434E-8D04-23C4655341B9}" type="slidenum">
              <a:rPr lang="en-GB"/>
              <a:pPr>
                <a:defRPr/>
              </a:pPr>
              <a:t>12</a:t>
            </a:fld>
            <a:endParaRPr lang="en-GB" dirty="0"/>
          </a:p>
        </p:txBody>
      </p:sp>
      <p:sp>
        <p:nvSpPr>
          <p:cNvPr id="21508" name="TextBox 9"/>
          <p:cNvSpPr txBox="1">
            <a:spLocks noChangeArrowheads="1"/>
          </p:cNvSpPr>
          <p:nvPr/>
        </p:nvSpPr>
        <p:spPr bwMode="auto">
          <a:xfrm>
            <a:off x="3286125" y="404813"/>
            <a:ext cx="585787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 i="1">
                <a:solidFill>
                  <a:srgbClr val="00FFFF"/>
                </a:solidFill>
              </a:rPr>
              <a:t>ОСНОВНЫЕ      ХАРАКТЕРИСТИКИ БЮДЖЕТА      ( тыс.руб.)</a:t>
            </a:r>
          </a:p>
          <a:p>
            <a:pPr algn="just"/>
            <a:endParaRPr lang="ru-RU" sz="2000" b="1" i="1">
              <a:solidFill>
                <a:srgbClr val="00FFFF"/>
              </a:solidFill>
            </a:endParaRPr>
          </a:p>
        </p:txBody>
      </p:sp>
      <p:graphicFrame>
        <p:nvGraphicFramePr>
          <p:cNvPr id="15" name="Диаграмма 14"/>
          <p:cNvGraphicFramePr/>
          <p:nvPr/>
        </p:nvGraphicFramePr>
        <p:xfrm>
          <a:off x="539552" y="2492896"/>
          <a:ext cx="8208912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39552" y="3429000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1641924</a:t>
            </a:r>
            <a:r>
              <a:rPr lang="ru-RU" sz="1400" dirty="0" smtClean="0">
                <a:solidFill>
                  <a:schemeClr val="tx1"/>
                </a:solidFill>
              </a:rPr>
              <a:t>,</a:t>
            </a:r>
            <a:r>
              <a:rPr lang="en-US" sz="1400" dirty="0" smtClean="0">
                <a:solidFill>
                  <a:schemeClr val="tx1"/>
                </a:solidFill>
              </a:rPr>
              <a:t>7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79712" y="3212976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tx1"/>
                </a:solidFill>
              </a:rPr>
              <a:t>1687235,7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95736" y="5445224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tx1"/>
                </a:solidFill>
              </a:rPr>
              <a:t>45311,0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83768" y="3861048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tx1"/>
                </a:solidFill>
              </a:rPr>
              <a:t>1694497,5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51920" y="2996952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tx1"/>
                </a:solidFill>
              </a:rPr>
              <a:t>1906299,0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067944" y="5229200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tx1"/>
                </a:solidFill>
              </a:rPr>
              <a:t>211801,5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44008" y="3789040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tx1"/>
                </a:solidFill>
              </a:rPr>
              <a:t>1146407,5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96136" y="3501008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tx1"/>
                </a:solidFill>
              </a:rPr>
              <a:t>1344522,5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228184" y="5229200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tx1"/>
                </a:solidFill>
              </a:rPr>
              <a:t>198115,0</a:t>
            </a:r>
            <a:endParaRPr lang="ru-RU" sz="1400" dirty="0">
              <a:solidFill>
                <a:schemeClr val="tx1"/>
              </a:solidFill>
            </a:endParaRPr>
          </a:p>
        </p:txBody>
      </p:sp>
      <p:pic>
        <p:nvPicPr>
          <p:cNvPr id="15362" name="Picture 2" descr="C:\Users\$erg\Desktop\69b933aa0d8680cb38f766b29251aec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332656"/>
            <a:ext cx="3600400" cy="223744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i="1" dirty="0" smtClean="0">
                <a:solidFill>
                  <a:srgbClr val="00FFFF"/>
                </a:solidFill>
                <a:latin typeface="Arial" charset="0"/>
                <a:cs typeface="Arial" charset="0"/>
              </a:rPr>
              <a:t>Объем поступления доходов бюджета муниципального района в 2020 году</a:t>
            </a:r>
            <a:r>
              <a:rPr lang="ru-RU" sz="5400" b="1" i="1" dirty="0" smtClean="0">
                <a:solidFill>
                  <a:srgbClr val="00FFFF"/>
                </a:solidFill>
              </a:rPr>
              <a:t/>
            </a:r>
            <a:br>
              <a:rPr lang="ru-RU" sz="5400" b="1" i="1" dirty="0" smtClean="0">
                <a:solidFill>
                  <a:srgbClr val="00FFFF"/>
                </a:solidFill>
              </a:rPr>
            </a:b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4E04D4-CE8D-436D-907E-61DFCF215C75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  <p:graphicFrame>
        <p:nvGraphicFramePr>
          <p:cNvPr id="13" name="Диаграмма 12"/>
          <p:cNvGraphicFramePr/>
          <p:nvPr/>
        </p:nvGraphicFramePr>
        <p:xfrm>
          <a:off x="323528" y="1397000"/>
          <a:ext cx="7128792" cy="5056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TextBox 1"/>
          <p:cNvSpPr txBox="1"/>
          <p:nvPr/>
        </p:nvSpPr>
        <p:spPr>
          <a:xfrm>
            <a:off x="1187624" y="2924944"/>
            <a:ext cx="720080" cy="2880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19,9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"/>
          <p:cNvSpPr txBox="1"/>
          <p:nvPr/>
        </p:nvSpPr>
        <p:spPr>
          <a:xfrm>
            <a:off x="2267744" y="2276872"/>
            <a:ext cx="720080" cy="2880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1,5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40152" y="1268760"/>
            <a:ext cx="30557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Всего доходов</a:t>
            </a:r>
          </a:p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1641924,7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тыс.руб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24128" y="2564904"/>
            <a:ext cx="31044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Налоговые и </a:t>
            </a:r>
          </a:p>
          <a:p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неналоговые доходы</a:t>
            </a:r>
          </a:p>
          <a:p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350633,5 </a:t>
            </a:r>
            <a:r>
              <a:rPr lang="ru-RU" sz="24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тыс.руб</a:t>
            </a:r>
            <a:endParaRPr lang="ru-RU" sz="24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96136" y="4005064"/>
            <a:ext cx="26452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Безвозмездные</a:t>
            </a:r>
          </a:p>
          <a:p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поступления</a:t>
            </a:r>
          </a:p>
          <a:p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1291291,2 </a:t>
            </a:r>
            <a:r>
              <a:rPr lang="ru-RU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тыс.руб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5762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</a:br>
            <a:r>
              <a:rPr lang="ru-RU" sz="31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Объем и структура доходов бюджета в 2020году</a:t>
            </a:r>
            <a:endParaRPr lang="ru-RU" sz="31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C02F5A-E151-4440-A1E9-A14C1D8D9E88}" type="slidenum">
              <a:rPr lang="en-GB"/>
              <a:pPr>
                <a:defRPr/>
              </a:pPr>
              <a:t>14</a:t>
            </a:fld>
            <a:endParaRPr lang="en-GB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755576" y="1397000"/>
          <a:ext cx="7848872" cy="4984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1"/>
          <p:cNvSpPr txBox="1"/>
          <p:nvPr/>
        </p:nvSpPr>
        <p:spPr>
          <a:xfrm>
            <a:off x="3419872" y="2852936"/>
            <a:ext cx="914400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509170,8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5004048" y="2132856"/>
            <a:ext cx="914400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691896,7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"/>
          <p:cNvSpPr txBox="1"/>
          <p:nvPr/>
        </p:nvSpPr>
        <p:spPr>
          <a:xfrm>
            <a:off x="6804248" y="5013176"/>
            <a:ext cx="914400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14762,9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5175"/>
          </a:xfrm>
        </p:spPr>
        <p:txBody>
          <a:bodyPr/>
          <a:lstStyle/>
          <a:p>
            <a:pPr algn="ctr">
              <a:defRPr/>
            </a:pPr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Распределение расходов районного бюджета по муниципальным программам в 2020 году</a:t>
            </a:r>
          </a:p>
        </p:txBody>
      </p:sp>
      <p:graphicFrame>
        <p:nvGraphicFramePr>
          <p:cNvPr id="29755" name="Group 59"/>
          <p:cNvGraphicFramePr>
            <a:graphicFrameLocks noGrp="1"/>
          </p:cNvGraphicFramePr>
          <p:nvPr>
            <p:ph idx="1"/>
          </p:nvPr>
        </p:nvGraphicFramePr>
        <p:xfrm>
          <a:off x="214313" y="954088"/>
          <a:ext cx="8785225" cy="5805164"/>
        </p:xfrm>
        <a:graphic>
          <a:graphicData uri="http://schemas.openxmlformats.org/drawingml/2006/table">
            <a:tbl>
              <a:tblPr/>
              <a:tblGrid>
                <a:gridCol w="2470150"/>
                <a:gridCol w="2116137"/>
                <a:gridCol w="1765300"/>
                <a:gridCol w="2433638"/>
              </a:tblGrid>
              <a:tr h="10013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Социальной направленности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C9B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Обеспечение безопасных условий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C9B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Поддержка отраслей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C9B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Общего характера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C9B74"/>
                    </a:solidFill>
                  </a:tcPr>
                </a:tc>
              </a:tr>
              <a:tr h="15848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образования –   734309,7 тыс.руб.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Территориальное планирование и обеспечение доступным и комфортным жильем –  9638,7тыс. руб.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9DA92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Обеспечение общественного порядка и противодействия преступности – 78,7 тыс.руб.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Защита населения и территории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Мясниковского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района от чрезвычайных ситуаций– 3437,2 тыс. 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Доступная среда – 28,5 тыс.руб.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Охрана окружающей среды – 135,5 тыс.руб.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Информационное общество – 19962,4 тыс.руб.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Экономическое развитие и инновационная экономика-  697,8 тыс.руб.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здравоохранения – 11508,2 тыс.руб.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Обеспечение качественными ЖКУ населения- 400707,6тыс.руб.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33"/>
                    </a:solidFill>
                  </a:tcPr>
                </a:tc>
              </a:tr>
              <a:tr h="5366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культуры и туризма 89121,5 тыс.руб.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9DA9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сельс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кого хозяйства    3901,0 тыс.руб.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D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Молодежь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Мясниковского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района – 484,3  тыс.руб.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33"/>
                    </a:solidFill>
                  </a:tcPr>
                </a:tc>
              </a:tr>
              <a:tr h="8093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физической культуры и спорта –   2063,5 тыс.руб.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9DA9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52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Энергоэффективность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 развитие  энергетики –  205,0 тыс.руб.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транспортной системы – 83578,5 тыс.руб.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D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Управление финансами и создание условий для эффективного 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управле-ния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муниципальными финансами сельских поселений  – 8168,8 тыс.руб.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Муниципальная  политика – 48512,4 тыс.руб.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33"/>
                    </a:solidFill>
                  </a:tcPr>
                </a:tc>
              </a:tr>
              <a:tr h="12022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Социальная поддержка граждан – 262406,2 тыс.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Формирование </a:t>
                      </a: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законопослушного </a:t>
                      </a: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поведения участников дорожного движения – 60,0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9DA9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fld id="{08B48DF2-F2CD-4DFC-A8FA-3C0EAD0B0A86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836613"/>
            <a:ext cx="9144000" cy="5762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  <a:latin typeface="Arial" charset="0"/>
                <a:cs typeface="Arial" charset="0"/>
              </a:rPr>
              <a:t>Реализуется </a:t>
            </a:r>
            <a:r>
              <a:rPr lang="ru-RU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20 </a:t>
            </a:r>
            <a:r>
              <a:rPr lang="ru-RU" b="1" dirty="0">
                <a:solidFill>
                  <a:schemeClr val="tx1"/>
                </a:solidFill>
                <a:latin typeface="Arial" charset="0"/>
                <a:cs typeface="Arial" charset="0"/>
              </a:rPr>
              <a:t>муниципальных программ на общую </a:t>
            </a:r>
            <a:r>
              <a:rPr lang="ru-RU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сумму 1678998,5тыс.руб</a:t>
            </a:r>
            <a:r>
              <a:rPr lang="ru-RU" b="1" dirty="0">
                <a:solidFill>
                  <a:schemeClr val="tx1"/>
                </a:solidFill>
                <a:latin typeface="Arial" charset="0"/>
                <a:cs typeface="Arial" charset="0"/>
              </a:rPr>
              <a:t>.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250825" y="2565400"/>
            <a:ext cx="23764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700338" y="3357563"/>
            <a:ext cx="20875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700338" y="5013325"/>
            <a:ext cx="20875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700338" y="5432425"/>
            <a:ext cx="20875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700338" y="6072188"/>
            <a:ext cx="20875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788024" y="5445224"/>
            <a:ext cx="1800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588224" y="5805264"/>
            <a:ext cx="23764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588125" y="2636838"/>
            <a:ext cx="23764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79512" y="5949280"/>
            <a:ext cx="24482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305800" cy="785818"/>
          </a:xfrm>
          <a:extLst>
            <a:ext uri="{909E8E84-426E-40DD-AFC4-6F175D3DCCD1}"/>
            <a:ext uri="{91240B29-F687-4F45-9708-019B960494DF}"/>
          </a:extLst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993366"/>
                </a:solidFill>
                <a:latin typeface="Corbel" pitchFamily="34" charset="0"/>
              </a:rPr>
              <a:t/>
            </a:r>
            <a:br>
              <a:rPr lang="ru-RU" sz="2800" dirty="0" smtClean="0">
                <a:solidFill>
                  <a:srgbClr val="993366"/>
                </a:solidFill>
                <a:latin typeface="Corbel" pitchFamily="34" charset="0"/>
              </a:rPr>
            </a:br>
            <a:r>
              <a:rPr lang="ru-RU" sz="2800" dirty="0" smtClean="0">
                <a:solidFill>
                  <a:srgbClr val="993366"/>
                </a:solidFill>
                <a:latin typeface="Corbel" pitchFamily="34" charset="0"/>
              </a:rPr>
              <a:t/>
            </a:r>
            <a:br>
              <a:rPr lang="ru-RU" sz="2800" dirty="0" smtClean="0">
                <a:solidFill>
                  <a:srgbClr val="993366"/>
                </a:solidFill>
                <a:latin typeface="Corbel" pitchFamily="34" charset="0"/>
              </a:rPr>
            </a:br>
            <a:r>
              <a:rPr lang="ru-RU" sz="2800" dirty="0" smtClean="0">
                <a:solidFill>
                  <a:srgbClr val="993366"/>
                </a:solidFill>
                <a:latin typeface="Corbel" pitchFamily="34" charset="0"/>
              </a:rPr>
              <a:t/>
            </a:r>
            <a:br>
              <a:rPr lang="ru-RU" sz="2800" dirty="0" smtClean="0">
                <a:solidFill>
                  <a:srgbClr val="993366"/>
                </a:solidFill>
                <a:latin typeface="Corbel" pitchFamily="34" charset="0"/>
              </a:rPr>
            </a:br>
            <a:r>
              <a:rPr lang="ru-RU" sz="2800" dirty="0" smtClean="0">
                <a:solidFill>
                  <a:srgbClr val="993366"/>
                </a:solidFill>
                <a:latin typeface="Corbel" pitchFamily="34" charset="0"/>
              </a:rPr>
              <a:t/>
            </a:r>
            <a:br>
              <a:rPr lang="ru-RU" sz="2800" dirty="0" smtClean="0">
                <a:solidFill>
                  <a:srgbClr val="993366"/>
                </a:solidFill>
                <a:latin typeface="Corbel" pitchFamily="34" charset="0"/>
              </a:rPr>
            </a:br>
            <a:r>
              <a:rPr lang="ru-RU" sz="2800" dirty="0" smtClean="0">
                <a:solidFill>
                  <a:srgbClr val="993366"/>
                </a:solidFill>
                <a:latin typeface="Corbel" pitchFamily="34" charset="0"/>
              </a:rPr>
              <a:t/>
            </a:r>
            <a:br>
              <a:rPr lang="ru-RU" sz="2800" dirty="0" smtClean="0">
                <a:solidFill>
                  <a:srgbClr val="993366"/>
                </a:solidFill>
                <a:latin typeface="Corbel" pitchFamily="34" charset="0"/>
              </a:rPr>
            </a:br>
            <a:endParaRPr lang="ru-RU" sz="2800" dirty="0">
              <a:solidFill>
                <a:srgbClr val="993366"/>
              </a:solidFill>
              <a:latin typeface="Corbe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AB6AB56-BD6D-4564-9EBB-1DA125B079ED}" type="slidenum">
              <a:rPr lang="en-GB"/>
              <a:pPr>
                <a:defRPr/>
              </a:pPr>
              <a:t>16</a:t>
            </a:fld>
            <a:endParaRPr lang="en-GB" dirty="0"/>
          </a:p>
        </p:txBody>
      </p:sp>
      <p:sp>
        <p:nvSpPr>
          <p:cNvPr id="4101" name="TextBox 4"/>
          <p:cNvSpPr txBox="1">
            <a:spLocks noChangeArrowheads="1"/>
          </p:cNvSpPr>
          <p:nvPr/>
        </p:nvSpPr>
        <p:spPr bwMode="auto">
          <a:xfrm>
            <a:off x="-55563" y="142875"/>
            <a:ext cx="91868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rgbClr val="94F5FA"/>
                </a:solidFill>
              </a:rPr>
              <a:t>Распределение расходов бюджета </a:t>
            </a:r>
            <a:r>
              <a:rPr lang="ru-RU" sz="2400" b="1" dirty="0" err="1">
                <a:solidFill>
                  <a:srgbClr val="94F5FA"/>
                </a:solidFill>
              </a:rPr>
              <a:t>Мясниковского</a:t>
            </a:r>
            <a:r>
              <a:rPr lang="ru-RU" sz="2400" b="1" dirty="0">
                <a:solidFill>
                  <a:srgbClr val="94F5FA"/>
                </a:solidFill>
              </a:rPr>
              <a:t> района </a:t>
            </a:r>
          </a:p>
          <a:p>
            <a:pPr algn="ctr"/>
            <a:r>
              <a:rPr lang="ru-RU" sz="2400" b="1" dirty="0">
                <a:solidFill>
                  <a:srgbClr val="94F5FA"/>
                </a:solidFill>
              </a:rPr>
              <a:t>по отраслям в </a:t>
            </a:r>
            <a:r>
              <a:rPr lang="ru-RU" sz="2400" b="1" dirty="0" smtClean="0">
                <a:solidFill>
                  <a:srgbClr val="94F5FA"/>
                </a:solidFill>
              </a:rPr>
              <a:t>2020 </a:t>
            </a:r>
            <a:r>
              <a:rPr lang="ru-RU" sz="2400" b="1" dirty="0">
                <a:solidFill>
                  <a:srgbClr val="94F5FA"/>
                </a:solidFill>
              </a:rPr>
              <a:t>году</a:t>
            </a:r>
            <a:r>
              <a:rPr lang="ru-RU" sz="2000" b="1" dirty="0">
                <a:solidFill>
                  <a:srgbClr val="94F5FA"/>
                </a:solidFill>
              </a:rPr>
              <a:t>, в процентах  </a:t>
            </a:r>
          </a:p>
        </p:txBody>
      </p:sp>
      <p:pic>
        <p:nvPicPr>
          <p:cNvPr id="6" name="Рисунок 5" descr="деньги 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928670"/>
            <a:ext cx="2482393" cy="171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7" name="Диаграмма 6"/>
          <p:cNvGraphicFramePr/>
          <p:nvPr/>
        </p:nvGraphicFramePr>
        <p:xfrm>
          <a:off x="971600" y="1412776"/>
          <a:ext cx="7488832" cy="4984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707904" y="2060848"/>
            <a:ext cx="504056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5,0</a:t>
            </a:r>
            <a:endParaRPr lang="ru-RU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12" name="Прямая соединительная линия 11"/>
          <p:cNvCxnSpPr>
            <a:stCxn id="10" idx="2"/>
          </p:cNvCxnSpPr>
          <p:nvPr/>
        </p:nvCxnSpPr>
        <p:spPr>
          <a:xfrm flipH="1">
            <a:off x="3923928" y="2348880"/>
            <a:ext cx="3600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4283968" y="2204864"/>
            <a:ext cx="504056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0,1</a:t>
            </a:r>
            <a:endParaRPr lang="ru-RU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15" name="Прямая соединительная линия 14"/>
          <p:cNvCxnSpPr>
            <a:stCxn id="13" idx="2"/>
          </p:cNvCxnSpPr>
          <p:nvPr/>
        </p:nvCxnSpPr>
        <p:spPr>
          <a:xfrm flipH="1">
            <a:off x="4139952" y="2492896"/>
            <a:ext cx="396044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4860032" y="2636912"/>
            <a:ext cx="648072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45,6</a:t>
            </a:r>
            <a:endParaRPr lang="ru-RU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H="1">
            <a:off x="5148064" y="2924944"/>
            <a:ext cx="72008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1115616" y="4509120"/>
            <a:ext cx="576064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15,4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755576" y="2780928"/>
            <a:ext cx="576064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23,7</a:t>
            </a:r>
            <a:endParaRPr lang="ru-RU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22" name="Прямая соединительная линия 21"/>
          <p:cNvCxnSpPr>
            <a:stCxn id="20" idx="3"/>
          </p:cNvCxnSpPr>
          <p:nvPr/>
        </p:nvCxnSpPr>
        <p:spPr>
          <a:xfrm>
            <a:off x="1331640" y="2924944"/>
            <a:ext cx="144016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555776" y="2060848"/>
            <a:ext cx="504056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5,3</a:t>
            </a:r>
            <a:endParaRPr lang="ru-RU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25" name="Прямая соединительная линия 24"/>
          <p:cNvCxnSpPr>
            <a:stCxn id="23" idx="2"/>
          </p:cNvCxnSpPr>
          <p:nvPr/>
        </p:nvCxnSpPr>
        <p:spPr>
          <a:xfrm>
            <a:off x="2807804" y="2348880"/>
            <a:ext cx="10801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395536" y="3284984"/>
            <a:ext cx="504056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0,7</a:t>
            </a:r>
            <a:endParaRPr lang="ru-RU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29" name="Прямая соединительная линия 28"/>
          <p:cNvCxnSpPr>
            <a:stCxn id="26" idx="2"/>
          </p:cNvCxnSpPr>
          <p:nvPr/>
        </p:nvCxnSpPr>
        <p:spPr>
          <a:xfrm>
            <a:off x="647564" y="3573016"/>
            <a:ext cx="54006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467544" y="3861048"/>
            <a:ext cx="504056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0,2</a:t>
            </a:r>
            <a:endParaRPr lang="ru-RU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32" name="Прямая соединительная линия 31"/>
          <p:cNvCxnSpPr>
            <a:endCxn id="30" idx="3"/>
          </p:cNvCxnSpPr>
          <p:nvPr/>
        </p:nvCxnSpPr>
        <p:spPr>
          <a:xfrm flipH="1">
            <a:off x="971600" y="3861048"/>
            <a:ext cx="288032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2771800" y="5229200"/>
            <a:ext cx="504056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3,8</a:t>
            </a:r>
            <a:endParaRPr lang="ru-RU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38" name="Прямая соединительная линия 37"/>
          <p:cNvCxnSpPr>
            <a:endCxn id="33" idx="0"/>
          </p:cNvCxnSpPr>
          <p:nvPr/>
        </p:nvCxnSpPr>
        <p:spPr>
          <a:xfrm>
            <a:off x="2987824" y="4797152"/>
            <a:ext cx="36004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150"/>
          </a:xfrm>
        </p:spPr>
        <p:txBody>
          <a:bodyPr/>
          <a:lstStyle/>
          <a:p>
            <a:pPr>
              <a:defRPr/>
            </a:pPr>
            <a:r>
              <a:rPr lang="ru-RU" sz="36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charset="0"/>
                <a:cs typeface="Arial" charset="0"/>
              </a:rPr>
              <a:t>Расходы на образование в 2020 году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D78FF3-D2DE-4026-A643-C3672E844735}" type="slidenum">
              <a:rPr lang="en-GB" smtClean="0"/>
              <a:pPr>
                <a:defRPr/>
              </a:pPr>
              <a:t>17</a:t>
            </a:fld>
            <a:endParaRPr lang="en-GB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68313" y="908050"/>
            <a:ext cx="8351837" cy="136842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ru-RU" b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just">
              <a:defRPr/>
            </a:pPr>
            <a:endParaRPr lang="ru-RU" b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b="1" dirty="0">
                <a:solidFill>
                  <a:srgbClr val="FFFFFF"/>
                </a:solidFill>
                <a:latin typeface="Arial" charset="0"/>
                <a:cs typeface="Arial" charset="0"/>
              </a:rPr>
              <a:t>Расходы на образование будут осуществляться в рамках </a:t>
            </a:r>
            <a:r>
              <a:rPr lang="ru-RU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12 </a:t>
            </a:r>
            <a:r>
              <a:rPr lang="ru-RU" b="1" dirty="0">
                <a:solidFill>
                  <a:srgbClr val="FFFFFF"/>
                </a:solidFill>
                <a:latin typeface="Arial" charset="0"/>
                <a:cs typeface="Arial" charset="0"/>
              </a:rPr>
              <a:t>муниципальных программ </a:t>
            </a:r>
            <a:r>
              <a:rPr lang="ru-RU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Мясниковского</a:t>
            </a:r>
            <a:r>
              <a:rPr lang="ru-RU" b="1" dirty="0">
                <a:solidFill>
                  <a:srgbClr val="FFFFFF"/>
                </a:solidFill>
                <a:latin typeface="Arial" charset="0"/>
                <a:cs typeface="Arial" charset="0"/>
              </a:rPr>
              <a:t> района.</a:t>
            </a:r>
          </a:p>
          <a:p>
            <a:pPr algn="just">
              <a:defRPr/>
            </a:pPr>
            <a:endParaRPr lang="ru-RU" b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just">
              <a:defRPr/>
            </a:pPr>
            <a:endParaRPr lang="ru-RU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39552" y="2420888"/>
            <a:ext cx="2373268" cy="4102711"/>
          </a:xfrm>
          <a:prstGeom prst="roundRect">
            <a:avLst/>
          </a:prstGeom>
          <a:solidFill>
            <a:srgbClr val="0EAA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endParaRPr lang="ru-RU" sz="1600" b="0" i="0" u="none" strike="noStrike" baseline="0" dirty="0">
              <a:solidFill>
                <a:srgbClr val="FFFFFF"/>
              </a:solidFill>
              <a:latin typeface="Arial"/>
              <a:cs typeface="Arial"/>
            </a:endParaRPr>
          </a:p>
          <a:p>
            <a:pPr algn="l" rtl="0">
              <a:defRPr sz="1000"/>
            </a:pPr>
            <a:endParaRPr lang="ru-RU" sz="1600" b="0" i="0" u="none" strike="noStrike" baseline="0" dirty="0">
              <a:solidFill>
                <a:srgbClr val="FFFFFF"/>
              </a:solidFill>
              <a:latin typeface="Arial"/>
              <a:cs typeface="Arial"/>
            </a:endParaRPr>
          </a:p>
          <a:p>
            <a:pPr algn="l" rtl="0">
              <a:defRPr sz="1000"/>
            </a:pPr>
            <a:r>
              <a:rPr lang="ru-RU" sz="1600" b="0" i="0" u="none" strike="noStrike" baseline="0" dirty="0">
                <a:solidFill>
                  <a:srgbClr val="FFFFFF"/>
                </a:solidFill>
                <a:latin typeface="Arial"/>
                <a:cs typeface="Arial"/>
              </a:rPr>
              <a:t>За счет средств бюджета содержится </a:t>
            </a:r>
            <a:r>
              <a:rPr lang="ru-RU" sz="1600" dirty="0" smtClean="0">
                <a:solidFill>
                  <a:srgbClr val="FFFFFF"/>
                </a:solidFill>
                <a:latin typeface="Arial"/>
                <a:cs typeface="Arial"/>
              </a:rPr>
              <a:t>37</a:t>
            </a:r>
            <a:r>
              <a:rPr lang="ru-RU" sz="1600" b="0" i="0" u="none" strike="noStrike" baseline="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0" i="0" u="none" strike="noStrike" baseline="0" dirty="0">
                <a:solidFill>
                  <a:srgbClr val="FFFFFF"/>
                </a:solidFill>
                <a:latin typeface="Arial"/>
                <a:cs typeface="Arial"/>
              </a:rPr>
              <a:t>муниципальных </a:t>
            </a:r>
            <a:r>
              <a:rPr lang="ru-RU" sz="1600" dirty="0" smtClean="0">
                <a:solidFill>
                  <a:srgbClr val="FFFFFF"/>
                </a:solidFill>
                <a:latin typeface="Arial"/>
                <a:cs typeface="Arial"/>
              </a:rPr>
              <a:t>бюджетных</a:t>
            </a:r>
            <a:r>
              <a:rPr lang="ru-RU" sz="1600" b="0" i="0" u="none" strike="noStrike" baseline="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0" i="0" u="none" strike="noStrike" baseline="0" dirty="0">
                <a:solidFill>
                  <a:srgbClr val="FFFFFF"/>
                </a:solidFill>
                <a:latin typeface="Arial"/>
                <a:cs typeface="Arial"/>
              </a:rPr>
              <a:t>учреждений образования.</a:t>
            </a:r>
          </a:p>
          <a:p>
            <a:pPr algn="l" rtl="0">
              <a:lnSpc>
                <a:spcPts val="1600"/>
              </a:lnSpc>
              <a:defRPr sz="1000"/>
            </a:pPr>
            <a:endParaRPr lang="ru-RU" sz="1600" b="0" i="0" u="none" strike="noStrike" baseline="0" dirty="0">
              <a:solidFill>
                <a:srgbClr val="FFFFFF"/>
              </a:solidFill>
              <a:latin typeface="Arial"/>
              <a:cs typeface="Arial"/>
            </a:endParaRPr>
          </a:p>
          <a:p>
            <a:pPr algn="l" rtl="0">
              <a:lnSpc>
                <a:spcPts val="1000"/>
              </a:lnSpc>
              <a:defRPr sz="1000"/>
            </a:pP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851920" y="2420888"/>
            <a:ext cx="4522232" cy="532511"/>
          </a:xfrm>
          <a:prstGeom prst="roundRect">
            <a:avLst/>
          </a:prstGeom>
          <a:solidFill>
            <a:srgbClr val="0EAA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ru-RU" sz="1800" b="0" i="0" u="none" strike="noStrike" baseline="0" dirty="0">
                <a:solidFill>
                  <a:srgbClr val="FFFFFF"/>
                </a:solidFill>
                <a:latin typeface="Arial"/>
                <a:cs typeface="Arial"/>
              </a:rPr>
              <a:t>Расходы всего </a:t>
            </a:r>
            <a:r>
              <a:rPr lang="ru-RU" sz="1800" b="0" i="0" u="none" strike="noStrike" baseline="0" dirty="0" smtClean="0">
                <a:solidFill>
                  <a:srgbClr val="FFFFFF"/>
                </a:solidFill>
                <a:latin typeface="Arial"/>
                <a:cs typeface="Arial"/>
              </a:rPr>
              <a:t>769749,9 </a:t>
            </a:r>
            <a:r>
              <a:rPr lang="ru-RU" sz="1800" b="0" i="0" u="none" strike="noStrike" baseline="0" dirty="0">
                <a:solidFill>
                  <a:srgbClr val="FFFFFF"/>
                </a:solidFill>
                <a:latin typeface="Arial"/>
                <a:cs typeface="Arial"/>
              </a:rPr>
              <a:t>тыс.рублей</a:t>
            </a:r>
            <a:endParaRPr lang="ru-RU" dirty="0"/>
          </a:p>
        </p:txBody>
      </p:sp>
      <p:graphicFrame>
        <p:nvGraphicFramePr>
          <p:cNvPr id="13" name="Диаграмма 12"/>
          <p:cNvGraphicFramePr/>
          <p:nvPr/>
        </p:nvGraphicFramePr>
        <p:xfrm>
          <a:off x="2915816" y="2794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427984" y="5517232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484678,1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55976" y="4293096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203822,0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55976" y="335699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56006,1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55976" y="371703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25243,7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9FD848-72D1-43EE-810D-07AA25992468}" type="slidenum">
              <a:rPr lang="en-GB"/>
              <a:pPr>
                <a:defRPr/>
              </a:pPr>
              <a:t>18</a:t>
            </a:fld>
            <a:endParaRPr lang="en-GB" dirty="0"/>
          </a:p>
        </p:txBody>
      </p:sp>
      <p:pic>
        <p:nvPicPr>
          <p:cNvPr id="23555" name="Рисунок 4" descr="жкх 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28600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0778" name="Group 58"/>
          <p:cNvGraphicFramePr>
            <a:graphicFrameLocks noGrp="1"/>
          </p:cNvGraphicFramePr>
          <p:nvPr/>
        </p:nvGraphicFramePr>
        <p:xfrm>
          <a:off x="107950" y="1487488"/>
          <a:ext cx="8858250" cy="3687763"/>
        </p:xfrm>
        <a:graphic>
          <a:graphicData uri="http://schemas.openxmlformats.org/drawingml/2006/table">
            <a:tbl>
              <a:tblPr/>
              <a:tblGrid>
                <a:gridCol w="4065588"/>
                <a:gridCol w="1765300"/>
                <a:gridCol w="1181100"/>
                <a:gridCol w="1846262"/>
              </a:tblGrid>
              <a:tr h="11189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Наименование меры социальной поддержки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Количество получателей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Размер (рублей)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Объем  расходов, тыс. руб.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949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Ежемесячные денежные выплаты на детей-сирот и детей, оставшихся без попечения родителей, находящиеся под опекой (попечительством) в приемной семье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70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10649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8526,3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5206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Ежемесячные вознаграждения, причитающиеся приемным родителям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25426,67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1525,6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733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Расходы по начислению и выплате компенсации части родительской платы за детский сад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2312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334,40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9276,8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365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3598" name="TextBox 6"/>
          <p:cNvSpPr txBox="1">
            <a:spLocks noChangeArrowheads="1"/>
          </p:cNvSpPr>
          <p:nvPr/>
        </p:nvSpPr>
        <p:spPr bwMode="auto">
          <a:xfrm>
            <a:off x="2357438" y="142875"/>
            <a:ext cx="6643687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2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</a:rPr>
              <a:t>Меры социальной поддержки, предоставляемые из бюджета в </a:t>
            </a:r>
            <a:r>
              <a:rPr lang="ru-RU" sz="22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</a:rPr>
              <a:t>2020 </a:t>
            </a:r>
            <a:r>
              <a:rPr lang="ru-RU" sz="22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</a:rPr>
              <a:t>году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496944" cy="548680"/>
          </a:xfrm>
          <a:extLst>
            <a:ext uri="{909E8E84-426E-40DD-AFC4-6F175D3DCCD1}"/>
            <a:ext uri="{91240B29-F687-4F45-9708-019B960494DF}"/>
          </a:extLst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26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Расходы на физическую культуру и спорт в 2020 году</a:t>
            </a:r>
            <a:endParaRPr lang="ru-RU" sz="2600" b="1" dirty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DEE169-55AE-46A7-8400-7A0AB49912DB}" type="slidenum">
              <a:rPr lang="en-GB" smtClean="0"/>
              <a:pPr>
                <a:defRPr/>
              </a:pPr>
              <a:t>19</a:t>
            </a:fld>
            <a:endParaRPr lang="en-GB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288" y="836613"/>
            <a:ext cx="8424862" cy="1079500"/>
          </a:xfrm>
          <a:prstGeom prst="rect">
            <a:avLst/>
          </a:prstGeom>
          <a:solidFill>
            <a:srgbClr val="11A71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Расходы будут осуществляться в рамках двух муниципальных программ «Развитие физической культуры и спорта» Общий объем расходов в </a:t>
            </a:r>
            <a:r>
              <a:rPr lang="ru-RU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2019 </a:t>
            </a: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году составит </a:t>
            </a:r>
            <a:r>
              <a:rPr lang="ru-RU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33291,0 </a:t>
            </a: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тыс.руб.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8313" y="2205038"/>
            <a:ext cx="4608512" cy="10795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В ДЮСШ в </a:t>
            </a:r>
            <a:r>
              <a:rPr lang="ru-RU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2019 </a:t>
            </a: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году занимается </a:t>
            </a:r>
            <a:r>
              <a:rPr lang="ru-RU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1088   </a:t>
            </a: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ребенка, к 2020 году численность учащихся увеличится на </a:t>
            </a:r>
            <a:r>
              <a:rPr lang="ru-RU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12 человек </a:t>
            </a: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и достигнет </a:t>
            </a:r>
            <a:r>
              <a:rPr lang="ru-RU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1100 </a:t>
            </a: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детей.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435600" y="2276475"/>
            <a:ext cx="3168650" cy="100806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Расходы на детскую юношескую школу составят </a:t>
            </a:r>
            <a:r>
              <a:rPr lang="ru-RU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28085,4 </a:t>
            </a: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тыс.руб</a:t>
            </a:r>
            <a:r>
              <a:rPr lang="ru-RU" dirty="0">
                <a:solidFill>
                  <a:srgbClr val="FFFFFF"/>
                </a:solidFill>
                <a:cs typeface="Arial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39750" y="3644900"/>
            <a:ext cx="8280400" cy="5048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Расходы бюджета на 1 ученика ДЮСШ в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2020 </a:t>
            </a:r>
            <a:r>
              <a:rPr lang="ru-RU" dirty="0">
                <a:latin typeface="Arial" pitchFamily="34" charset="0"/>
                <a:cs typeface="Arial" pitchFamily="34" charset="0"/>
              </a:rPr>
              <a:t>году: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11188" y="4508500"/>
            <a:ext cx="1635125" cy="649288"/>
          </a:xfrm>
          <a:prstGeom prst="rect">
            <a:avLst/>
          </a:prstGeom>
          <a:solidFill>
            <a:srgbClr val="11A71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28085,4     </a:t>
            </a: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тыс.руб.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635375" y="4508500"/>
            <a:ext cx="1368425" cy="649288"/>
          </a:xfrm>
          <a:prstGeom prst="rect">
            <a:avLst/>
          </a:prstGeom>
          <a:solidFill>
            <a:srgbClr val="11A71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1088</a:t>
            </a:r>
            <a:endParaRPr lang="ru-RU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учащихся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875463" y="4508500"/>
            <a:ext cx="1512887" cy="649288"/>
          </a:xfrm>
          <a:prstGeom prst="rect">
            <a:avLst/>
          </a:prstGeom>
          <a:solidFill>
            <a:srgbClr val="11A71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25814 </a:t>
            </a: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руб. на ученика</a:t>
            </a:r>
          </a:p>
        </p:txBody>
      </p:sp>
      <p:sp>
        <p:nvSpPr>
          <p:cNvPr id="12" name="Деление 11"/>
          <p:cNvSpPr/>
          <p:nvPr/>
        </p:nvSpPr>
        <p:spPr>
          <a:xfrm>
            <a:off x="2484438" y="4581525"/>
            <a:ext cx="792162" cy="576263"/>
          </a:xfrm>
          <a:prstGeom prst="mathDivide">
            <a:avLst>
              <a:gd name="adj1" fmla="val 23520"/>
              <a:gd name="adj2" fmla="val 5880"/>
              <a:gd name="adj3" fmla="val 4586"/>
            </a:avLst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Равно 12"/>
          <p:cNvSpPr/>
          <p:nvPr/>
        </p:nvSpPr>
        <p:spPr>
          <a:xfrm>
            <a:off x="5364163" y="4581525"/>
            <a:ext cx="914400" cy="503238"/>
          </a:xfrm>
          <a:prstGeom prst="mathEqual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Блок-схема: процесс 13"/>
          <p:cNvSpPr/>
          <p:nvPr/>
        </p:nvSpPr>
        <p:spPr>
          <a:xfrm>
            <a:off x="250825" y="5373688"/>
            <a:ext cx="8642350" cy="1368425"/>
          </a:xfrm>
          <a:prstGeom prst="flowChartProcess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Кроме того из районного бюджета средства расходуются на 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 проведение межмуниципальных и районных  физкультурных и спортивных мероприятий;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 обеспечение участия сборных команд в спортивных мероприятиях различного уровня.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612D59-6659-49CD-A5FC-0C2F26A80FCD}" type="slidenum">
              <a:rPr lang="en-GB"/>
              <a:pPr>
                <a:defRPr/>
              </a:pPr>
              <a:t>2</a:t>
            </a:fld>
            <a:endParaRPr lang="en-GB" dirty="0"/>
          </a:p>
        </p:txBody>
      </p:sp>
      <p:sp>
        <p:nvSpPr>
          <p:cNvPr id="11267" name="TextBox 2"/>
          <p:cNvSpPr txBox="1">
            <a:spLocks noChangeArrowheads="1"/>
          </p:cNvSpPr>
          <p:nvPr/>
        </p:nvSpPr>
        <p:spPr bwMode="auto">
          <a:xfrm>
            <a:off x="395288" y="428625"/>
            <a:ext cx="8280400" cy="581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002060"/>
                </a:solidFill>
              </a:rPr>
              <a:t>Что такое бюджет для граждан?</a:t>
            </a:r>
            <a:r>
              <a:rPr lang="ru-RU" sz="3200" b="1">
                <a:solidFill>
                  <a:srgbClr val="EDF3DB"/>
                </a:solidFill>
              </a:rPr>
              <a:t> </a:t>
            </a:r>
          </a:p>
          <a:p>
            <a:endParaRPr lang="ru-RU" i="1">
              <a:solidFill>
                <a:schemeClr val="tx1"/>
              </a:solidFill>
            </a:endParaRPr>
          </a:p>
          <a:p>
            <a:r>
              <a:rPr lang="ru-RU" i="1">
                <a:solidFill>
                  <a:schemeClr val="tx1"/>
                </a:solidFill>
              </a:rPr>
              <a:t>(со старонормандского buogette – это </a:t>
            </a:r>
            <a:r>
              <a:rPr lang="ru-RU" b="1" i="1">
                <a:solidFill>
                  <a:schemeClr val="tx1"/>
                </a:solidFill>
              </a:rPr>
              <a:t>сумка, кошелек</a:t>
            </a:r>
            <a:r>
              <a:rPr lang="ru-RU" i="1">
                <a:solidFill>
                  <a:schemeClr val="tx1"/>
                </a:solidFill>
              </a:rPr>
              <a:t>)</a:t>
            </a:r>
            <a:endParaRPr lang="ru-RU" b="1" i="1">
              <a:solidFill>
                <a:schemeClr val="tx1"/>
              </a:solidFill>
            </a:endParaRPr>
          </a:p>
          <a:p>
            <a:pPr algn="just"/>
            <a:endParaRPr lang="ru-RU" sz="1600">
              <a:solidFill>
                <a:schemeClr val="tx1"/>
              </a:solidFill>
            </a:endParaRPr>
          </a:p>
          <a:p>
            <a:pPr algn="just"/>
            <a:r>
              <a:rPr lang="ru-RU" sz="1600">
                <a:solidFill>
                  <a:schemeClr val="tx1"/>
                </a:solidFill>
              </a:rPr>
              <a:t>	</a:t>
            </a:r>
            <a:r>
              <a:rPr lang="ru-RU" sz="2400" b="1">
                <a:solidFill>
                  <a:srgbClr val="0033CC"/>
                </a:solidFill>
              </a:rPr>
              <a:t>Настоящий проект разработан с целью более прозрачного и открытого доступа жителей Мясниковского района к бюджетному процессу и бюджету Мясниковского района. 	Представленная информация предназначена для широкого круга пользователей и будет интересна и полезна как педагогам, врачам, молодым семьям, так и муниципальным служащим, пенсионерам и другим категориям населения, так как бюджет муниципального района затрагивает интересы каждого жителя Мясниковского района</a:t>
            </a:r>
            <a:r>
              <a:rPr lang="ru-RU" sz="2400" b="1">
                <a:solidFill>
                  <a:schemeClr val="tx1"/>
                </a:solidFill>
              </a:rPr>
              <a:t>.</a:t>
            </a:r>
          </a:p>
          <a:p>
            <a:pPr algn="just"/>
            <a:endParaRPr lang="ru-RU" sz="24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150"/>
          </a:xfrm>
        </p:spPr>
        <p:txBody>
          <a:bodyPr/>
          <a:lstStyle/>
          <a:p>
            <a:pPr>
              <a:defRPr/>
            </a:pPr>
            <a:r>
              <a:rPr lang="ru-RU" sz="36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charset="0"/>
                <a:cs typeface="Arial" charset="0"/>
              </a:rPr>
              <a:t>Расходы на культуру в 2020 году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C464BC-6897-4595-A246-EBA4936F83D1}" type="slidenum">
              <a:rPr lang="en-GB" smtClean="0"/>
              <a:pPr>
                <a:defRPr/>
              </a:pPr>
              <a:t>20</a:t>
            </a:fld>
            <a:endParaRPr lang="en-GB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0825" y="981075"/>
            <a:ext cx="8569325" cy="1152525"/>
          </a:xfrm>
          <a:prstGeom prst="rect">
            <a:avLst/>
          </a:prstGeom>
          <a:solidFill>
            <a:srgbClr val="00B050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ru-RU" sz="2000" b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sz="2000" b="1" dirty="0">
                <a:solidFill>
                  <a:srgbClr val="FFFFFF"/>
                </a:solidFill>
                <a:latin typeface="Arial" charset="0"/>
                <a:cs typeface="Arial" charset="0"/>
              </a:rPr>
              <a:t>Расходы на культуру будут осуществляться в рамках  муниципальной программы «Развитие </a:t>
            </a:r>
            <a:r>
              <a:rPr lang="ru-RU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культуры и туризма».</a:t>
            </a:r>
            <a:endParaRPr lang="ru-RU" sz="2000" b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just">
              <a:defRPr/>
            </a:pPr>
            <a:endParaRPr lang="ru-RU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3528" y="2420888"/>
            <a:ext cx="2679839" cy="1104684"/>
          </a:xfrm>
          <a:prstGeom prst="roundRect">
            <a:avLst/>
          </a:prstGeom>
          <a:solidFill>
            <a:srgbClr val="11A715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1">
              <a:defRPr sz="1000"/>
            </a:pPr>
            <a:r>
              <a:rPr lang="ru-RU" sz="2200" b="1" i="0" strike="noStrike" dirty="0">
                <a:solidFill>
                  <a:srgbClr val="FFFFFF"/>
                </a:solidFill>
                <a:latin typeface="Arial"/>
                <a:cs typeface="Arial"/>
              </a:rPr>
              <a:t>Расходы всего  </a:t>
            </a:r>
            <a:r>
              <a:rPr lang="ru-RU" sz="2200" b="1" i="0" strike="noStrike" dirty="0" smtClean="0">
                <a:solidFill>
                  <a:srgbClr val="FFFFFF"/>
                </a:solidFill>
                <a:latin typeface="Arial"/>
                <a:cs typeface="Arial"/>
              </a:rPr>
              <a:t>64405,4 </a:t>
            </a:r>
            <a:r>
              <a:rPr lang="ru-RU" sz="2200" b="1" i="0" strike="noStrike" dirty="0">
                <a:solidFill>
                  <a:srgbClr val="FFFFFF"/>
                </a:solidFill>
                <a:latin typeface="Arial"/>
                <a:cs typeface="Arial"/>
              </a:rPr>
              <a:t>тыс.руб.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3528" y="3861048"/>
            <a:ext cx="2536752" cy="2430313"/>
          </a:xfrm>
          <a:prstGeom prst="roundRect">
            <a:avLst/>
          </a:prstGeom>
          <a:solidFill>
            <a:srgbClr val="11A715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1">
              <a:defRPr sz="1000"/>
            </a:pPr>
            <a:r>
              <a:rPr lang="ru-RU" sz="1800" b="1" i="0" strike="noStrike" dirty="0">
                <a:solidFill>
                  <a:srgbClr val="FFFFFF"/>
                </a:solidFill>
                <a:latin typeface="Arial"/>
                <a:cs typeface="Arial"/>
              </a:rPr>
              <a:t>За счет средств бюджета содержится </a:t>
            </a:r>
            <a:r>
              <a:rPr lang="ru-RU" sz="1800" b="1" i="0" strike="noStrike" dirty="0" smtClean="0">
                <a:solidFill>
                  <a:srgbClr val="FFFFFF"/>
                </a:solidFill>
                <a:latin typeface="Arial"/>
                <a:cs typeface="Arial"/>
              </a:rPr>
              <a:t>3 </a:t>
            </a:r>
            <a:r>
              <a:rPr lang="ru-RU" sz="1800" b="1" i="0" strike="noStrike" dirty="0">
                <a:solidFill>
                  <a:srgbClr val="FFFFFF"/>
                </a:solidFill>
                <a:latin typeface="Arial"/>
                <a:cs typeface="Arial"/>
              </a:rPr>
              <a:t>муниципальных </a:t>
            </a:r>
            <a:r>
              <a:rPr lang="ru-RU" sz="1800" b="1" i="0" strike="noStrike" dirty="0" smtClean="0">
                <a:solidFill>
                  <a:srgbClr val="FFFFFF"/>
                </a:solidFill>
                <a:latin typeface="Arial"/>
                <a:cs typeface="Arial"/>
              </a:rPr>
              <a:t>бюджетных учреждения </a:t>
            </a:r>
            <a:r>
              <a:rPr lang="ru-RU" sz="1800" b="1" i="0" strike="noStrike" dirty="0">
                <a:solidFill>
                  <a:srgbClr val="FFFFFF"/>
                </a:solidFill>
                <a:latin typeface="Arial"/>
                <a:cs typeface="Arial"/>
              </a:rPr>
              <a:t>культуры.</a:t>
            </a:r>
          </a:p>
          <a:p>
            <a:pPr algn="l" rtl="1">
              <a:defRPr sz="1000"/>
            </a:pPr>
            <a:endParaRPr lang="ru-RU" sz="1800" b="1" i="0" strike="noStrike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graphicFrame>
        <p:nvGraphicFramePr>
          <p:cNvPr id="10" name="Диаграмма 9"/>
          <p:cNvGraphicFramePr/>
          <p:nvPr/>
        </p:nvGraphicFramePr>
        <p:xfrm>
          <a:off x="2843808" y="234888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427984" y="4653136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6657,3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27984" y="5229200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25424,1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27984" y="3717032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32324,0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150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rgbClr val="94F5FA"/>
                </a:solidFill>
                <a:latin typeface="Arial" charset="0"/>
                <a:cs typeface="Arial" charset="0"/>
              </a:rPr>
              <a:t>Расходы на социальную политику в 2020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2ED8BF-DA83-4355-BE4D-A294F0835D20}" type="slidenum">
              <a:rPr lang="en-GB" smtClean="0"/>
              <a:pPr>
                <a:defRPr/>
              </a:pPr>
              <a:t>21</a:t>
            </a:fld>
            <a:endParaRPr lang="en-GB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55650" y="981075"/>
            <a:ext cx="7920038" cy="863600"/>
          </a:xfrm>
          <a:prstGeom prst="rect">
            <a:avLst/>
          </a:prstGeom>
          <a:solidFill>
            <a:srgbClr val="864AD6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ru-RU" sz="2000" b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sz="2000" b="1" dirty="0">
                <a:solidFill>
                  <a:srgbClr val="FFFF00"/>
                </a:solidFill>
                <a:latin typeface="Arial" charset="0"/>
                <a:cs typeface="Arial" charset="0"/>
              </a:rPr>
              <a:t>Расходы на социальную политику осуществляться в рамках </a:t>
            </a:r>
            <a:r>
              <a:rPr lang="ru-RU" sz="2000" b="1" dirty="0" smtClean="0">
                <a:solidFill>
                  <a:srgbClr val="FFFF00"/>
                </a:solidFill>
                <a:latin typeface="Arial" charset="0"/>
                <a:cs typeface="Arial" charset="0"/>
              </a:rPr>
              <a:t>3  муниципальных </a:t>
            </a:r>
            <a:r>
              <a:rPr lang="ru-RU" sz="2000" b="1" dirty="0">
                <a:solidFill>
                  <a:srgbClr val="FFFF00"/>
                </a:solidFill>
                <a:latin typeface="Arial" charset="0"/>
                <a:cs typeface="Arial" charset="0"/>
              </a:rPr>
              <a:t>программы.</a:t>
            </a:r>
          </a:p>
          <a:p>
            <a:pPr algn="just">
              <a:defRPr/>
            </a:pPr>
            <a:endParaRPr lang="ru-RU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174" name="Rectangle 9"/>
          <p:cNvSpPr>
            <a:spLocks noChangeArrowheads="1"/>
          </p:cNvSpPr>
          <p:nvPr/>
        </p:nvSpPr>
        <p:spPr bwMode="auto">
          <a:xfrm>
            <a:off x="4625975" y="620713"/>
            <a:ext cx="6905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ru-RU" b="1">
                <a:solidFill>
                  <a:srgbClr val="94F5FA"/>
                </a:solidFill>
              </a:rPr>
              <a:t>году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536" y="2204864"/>
            <a:ext cx="4207731" cy="2352863"/>
          </a:xfrm>
          <a:prstGeom prst="roundRect">
            <a:avLst/>
          </a:prstGeom>
          <a:solidFill>
            <a:srgbClr val="864AD6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1">
              <a:defRPr sz="1000"/>
            </a:pPr>
            <a:r>
              <a:rPr lang="ru-RU" sz="1800" b="1" i="0" strike="noStrike" dirty="0">
                <a:solidFill>
                  <a:srgbClr val="FFFF00"/>
                </a:solidFill>
                <a:latin typeface="Arial"/>
                <a:cs typeface="Arial"/>
              </a:rPr>
              <a:t>Расходы всего  </a:t>
            </a:r>
            <a:r>
              <a:rPr lang="ru-RU" sz="1800" b="1" i="0" strike="noStrike" dirty="0" smtClean="0">
                <a:solidFill>
                  <a:srgbClr val="FFFF00"/>
                </a:solidFill>
                <a:latin typeface="Arial"/>
                <a:cs typeface="Arial"/>
              </a:rPr>
              <a:t>261020,6 </a:t>
            </a:r>
            <a:r>
              <a:rPr lang="ru-RU" sz="1800" b="1" i="0" strike="noStrike" dirty="0">
                <a:solidFill>
                  <a:srgbClr val="FFFF00"/>
                </a:solidFill>
                <a:latin typeface="Arial"/>
                <a:cs typeface="Arial"/>
              </a:rPr>
              <a:t>тыс.руб.</a:t>
            </a:r>
          </a:p>
          <a:p>
            <a:pPr algn="l" rtl="1">
              <a:defRPr sz="1000"/>
            </a:pPr>
            <a:endParaRPr lang="ru-RU" sz="1800" b="1" i="0" strike="noStrike" dirty="0">
              <a:solidFill>
                <a:srgbClr val="FFFF00"/>
              </a:solidFill>
              <a:latin typeface="Arial"/>
              <a:cs typeface="Arial"/>
            </a:endParaRPr>
          </a:p>
          <a:p>
            <a:pPr algn="l" rtl="1">
              <a:defRPr sz="1000"/>
            </a:pPr>
            <a:r>
              <a:rPr lang="ru-RU" sz="1800" b="1" i="0" strike="noStrike" dirty="0">
                <a:solidFill>
                  <a:srgbClr val="FFFF00"/>
                </a:solidFill>
                <a:latin typeface="Arial"/>
                <a:cs typeface="Arial"/>
              </a:rPr>
              <a:t>Наибольший объем средств в этой сфере направляется на предоставление мер социальной поддержки, </a:t>
            </a:r>
            <a:r>
              <a:rPr lang="ru-RU" sz="1800" b="1" i="0" strike="noStrike" dirty="0" smtClean="0">
                <a:solidFill>
                  <a:srgbClr val="FFFF00"/>
                </a:solidFill>
                <a:latin typeface="Arial"/>
                <a:cs typeface="Arial"/>
              </a:rPr>
              <a:t>охрану </a:t>
            </a:r>
            <a:r>
              <a:rPr lang="ru-RU" sz="1800" b="1" i="0" strike="noStrike" dirty="0">
                <a:solidFill>
                  <a:srgbClr val="FFFF00"/>
                </a:solidFill>
                <a:latin typeface="Arial"/>
                <a:cs typeface="Arial"/>
              </a:rPr>
              <a:t>семьи и детства</a:t>
            </a:r>
          </a:p>
        </p:txBody>
      </p:sp>
      <p:graphicFrame>
        <p:nvGraphicFramePr>
          <p:cNvPr id="12" name="Диаграмма 11"/>
          <p:cNvGraphicFramePr/>
          <p:nvPr/>
        </p:nvGraphicFramePr>
        <p:xfrm>
          <a:off x="3959424" y="1916832"/>
          <a:ext cx="5184576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"/>
          <p:cNvSpPr txBox="1"/>
          <p:nvPr/>
        </p:nvSpPr>
        <p:spPr>
          <a:xfrm>
            <a:off x="5004048" y="3140968"/>
            <a:ext cx="1008112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>
                <a:solidFill>
                  <a:schemeClr val="tx1"/>
                </a:solidFill>
              </a:rPr>
              <a:t>132735,2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4" name="TextBox 1"/>
          <p:cNvSpPr txBox="1"/>
          <p:nvPr/>
        </p:nvSpPr>
        <p:spPr>
          <a:xfrm>
            <a:off x="5148064" y="2348880"/>
            <a:ext cx="936104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>
                <a:solidFill>
                  <a:schemeClr val="tx1"/>
                </a:solidFill>
              </a:rPr>
              <a:t>1577,8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435975" cy="1152525"/>
          </a:xfrm>
        </p:spPr>
        <p:txBody>
          <a:bodyPr/>
          <a:lstStyle/>
          <a:p>
            <a:pPr algn="r">
              <a:defRPr/>
            </a:pPr>
            <a:r>
              <a:rPr lang="ru-RU" sz="22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charset="0"/>
                <a:cs typeface="Arial" charset="0"/>
              </a:rPr>
              <a:t>Расходы  бюджета  </a:t>
            </a:r>
            <a:r>
              <a:rPr lang="ru-RU" sz="22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charset="0"/>
                <a:cs typeface="Arial" charset="0"/>
              </a:rPr>
              <a:t>Мясниковского</a:t>
            </a:r>
            <a:r>
              <a:rPr lang="ru-RU" sz="22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ru-RU" sz="22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charset="0"/>
                <a:cs typeface="Arial" charset="0"/>
              </a:rPr>
              <a:t>районапо</a:t>
            </a:r>
            <a:r>
              <a:rPr lang="ru-RU" sz="22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charset="0"/>
                <a:cs typeface="Arial" charset="0"/>
              </a:rPr>
              <a:t> разделам </a:t>
            </a:r>
            <a:br>
              <a:rPr lang="ru-RU" sz="22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charset="0"/>
                <a:cs typeface="Arial" charset="0"/>
              </a:rPr>
            </a:br>
            <a:r>
              <a:rPr lang="ru-RU" sz="22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charset="0"/>
                <a:cs typeface="Arial" charset="0"/>
              </a:rPr>
              <a:t>бюджетной классификации в 2021</a:t>
            </a:r>
            <a:br>
              <a:rPr lang="ru-RU" sz="22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charset="0"/>
                <a:cs typeface="Arial" charset="0"/>
              </a:rPr>
            </a:br>
            <a:r>
              <a:rPr lang="ru-RU" sz="22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charset="0"/>
                <a:cs typeface="Arial" charset="0"/>
              </a:rPr>
              <a:t> и 2022 годах</a:t>
            </a:r>
          </a:p>
        </p:txBody>
      </p:sp>
      <p:graphicFrame>
        <p:nvGraphicFramePr>
          <p:cNvPr id="35968" name="Group 128"/>
          <p:cNvGraphicFramePr>
            <a:graphicFrameLocks noGrp="1"/>
          </p:cNvGraphicFramePr>
          <p:nvPr>
            <p:ph idx="1"/>
          </p:nvPr>
        </p:nvGraphicFramePr>
        <p:xfrm>
          <a:off x="250825" y="1306513"/>
          <a:ext cx="8712200" cy="5157785"/>
        </p:xfrm>
        <a:graphic>
          <a:graphicData uri="http://schemas.openxmlformats.org/drawingml/2006/table">
            <a:tbl>
              <a:tblPr/>
              <a:tblGrid>
                <a:gridCol w="3060700"/>
                <a:gridCol w="1116013"/>
                <a:gridCol w="1704975"/>
                <a:gridCol w="1103312"/>
                <a:gridCol w="1727200"/>
              </a:tblGrid>
              <a:tr h="466722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РАСХОДЫ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2021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2022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2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Сумма , тыс.руб.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7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% к общему объему расходов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Сумма , тыс.руб.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% к общему объему расходов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</a:tr>
              <a:tr h="32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ВСЕГО РАСХОДОВ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1906299,0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1344522,5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</a:tr>
              <a:tr h="32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Общегосударственные вопросы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95746,5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109620,3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</a:tr>
              <a:tr h="3538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Жилищно-коммунальное хозяйство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385297,0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689,1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</a:tr>
              <a:tr h="5543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3248,5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3288,5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</a:tr>
              <a:tr h="32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Национальная экономика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114254,2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99130,7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</a:tr>
              <a:tr h="32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Охрана окружающей среды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</a:tr>
              <a:tr h="32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Образование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9538</a:t>
                      </a: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9,9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846006,9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62,9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</a:tr>
              <a:tr h="32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Культура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67694,4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73114,0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</a:tr>
              <a:tr h="32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Социальная политика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268329,1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207238,4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</a:tr>
              <a:tr h="32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Физическая культура и спорт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1860,0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1878,4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</a:tr>
              <a:tr h="3841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Здравоохранение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15167,9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2744,7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0,2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</a:tr>
              <a:tr h="32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Средства массовой информации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50BC7A-02CF-40E7-999E-AD1DEAC530C6}" type="slidenum">
              <a:rPr lang="en-GB" smtClean="0"/>
              <a:pPr>
                <a:defRPr/>
              </a:pPr>
              <a:t>22</a:t>
            </a:fld>
            <a:endParaRPr lang="en-GB" dirty="0"/>
          </a:p>
        </p:txBody>
      </p:sp>
      <p:pic>
        <p:nvPicPr>
          <p:cNvPr id="25696" name="Рисунок 4" descr="финпомощь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20688"/>
            <a:ext cx="2232025" cy="1440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3268D-9323-45C6-9476-21D151787881}" type="slidenum">
              <a:rPr lang="en-GB"/>
              <a:pPr>
                <a:defRPr/>
              </a:pPr>
              <a:t>23</a:t>
            </a:fld>
            <a:endParaRPr lang="en-GB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9512" y="260648"/>
            <a:ext cx="8712968" cy="7200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chemeClr val="tx1"/>
                </a:solidFill>
              </a:rPr>
              <a:t>Контактная информация</a:t>
            </a:r>
          </a:p>
        </p:txBody>
      </p:sp>
      <p:sp>
        <p:nvSpPr>
          <p:cNvPr id="26630" name="TextBox 3"/>
          <p:cNvSpPr txBox="1">
            <a:spLocks noChangeArrowheads="1"/>
          </p:cNvSpPr>
          <p:nvPr/>
        </p:nvSpPr>
        <p:spPr bwMode="auto">
          <a:xfrm>
            <a:off x="142875" y="1428750"/>
            <a:ext cx="8786813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D911D9"/>
                </a:solidFill>
                <a:latin typeface="Times New Roman" pitchFamily="18" charset="0"/>
                <a:cs typeface="Times New Roman" pitchFamily="18" charset="0"/>
              </a:rPr>
              <a:t>«Бюджет для граждан» </a:t>
            </a:r>
          </a:p>
          <a:p>
            <a:pPr algn="ctr"/>
            <a:r>
              <a:rPr lang="ru-RU" sz="2400" b="1">
                <a:solidFill>
                  <a:srgbClr val="D911D9"/>
                </a:solidFill>
                <a:latin typeface="Times New Roman" pitchFamily="18" charset="0"/>
                <a:cs typeface="Times New Roman" pitchFamily="18" charset="0"/>
              </a:rPr>
              <a:t>подготовлен Финансовым отделом Администрации Мясниковского района Ростовской области</a:t>
            </a:r>
          </a:p>
          <a:p>
            <a:endParaRPr lang="ru-RU" sz="2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Информацию о бюджете Вы можете получить по адресу: </a:t>
            </a:r>
          </a:p>
          <a:p>
            <a:pPr algn="ctr"/>
            <a:r>
              <a:rPr lang="ru-RU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346800 Ростовская область, Мясниковский район, село Чалтырь,</a:t>
            </a:r>
          </a:p>
          <a:p>
            <a:pPr algn="ctr"/>
            <a:r>
              <a:rPr lang="ru-RU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ул.Ленина д.33</a:t>
            </a:r>
          </a:p>
          <a:p>
            <a:pPr algn="ctr"/>
            <a:r>
              <a:rPr lang="ru-RU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тел. 886349 2-17-83, а также на официальном сайте муниципального образования «Мясниковский  район» в сети «Интернет»: </a:t>
            </a:r>
            <a:r>
              <a:rPr lang="en-US" sz="2000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http://www.amrro.ru/</a:t>
            </a:r>
            <a:endParaRPr lang="ru-RU" sz="2000">
              <a:solidFill>
                <a:srgbClr val="993366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>
              <a:solidFill>
                <a:srgbClr val="9933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6AF47-6ACD-4753-907A-BF5D072DB05C}" type="slidenum">
              <a:rPr lang="en-GB"/>
              <a:pPr>
                <a:defRPr/>
              </a:pPr>
              <a:t>3</a:t>
            </a:fld>
            <a:endParaRPr lang="en-GB" dirty="0"/>
          </a:p>
        </p:txBody>
      </p:sp>
      <p:sp>
        <p:nvSpPr>
          <p:cNvPr id="12291" name="Прямоугольник 5"/>
          <p:cNvSpPr>
            <a:spLocks noChangeArrowheads="1"/>
          </p:cNvSpPr>
          <p:nvPr/>
        </p:nvSpPr>
        <p:spPr bwMode="auto">
          <a:xfrm>
            <a:off x="468313" y="260350"/>
            <a:ext cx="82804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800" b="1">
              <a:solidFill>
                <a:srgbClr val="00FFFF"/>
              </a:solidFill>
            </a:endParaRPr>
          </a:p>
          <a:p>
            <a:pPr algn="ctr"/>
            <a:r>
              <a:rPr lang="ru-RU" sz="2800" b="1">
                <a:solidFill>
                  <a:srgbClr val="002060"/>
                </a:solidFill>
              </a:rPr>
              <a:t>На чем строится бюджет Мясниковского  района?</a:t>
            </a:r>
          </a:p>
          <a:p>
            <a:pPr algn="ctr"/>
            <a:endParaRPr lang="ru-RU" sz="2800" b="1" i="1">
              <a:solidFill>
                <a:schemeClr val="accent1"/>
              </a:solidFill>
            </a:endParaRPr>
          </a:p>
          <a:p>
            <a:pPr algn="just"/>
            <a:r>
              <a:rPr lang="ru-RU" sz="240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Бюджет Мясниковского района составляется и разрабатывается сроком на три года – очередной финансовый год и плановый период.</a:t>
            </a:r>
          </a:p>
          <a:p>
            <a:pPr algn="just"/>
            <a:r>
              <a:rPr lang="ru-RU" sz="2400" b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	Составление бюджета Мясниковского района основывается на: 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бюджетном послании Президента Российской Федерации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основных направлениях бюджетной и налоговой политики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прогнозе социально-экономического развития Мясниковского района 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муниципальных программах Мясниковского района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CD7934-8799-4863-B50D-4075C56C1A89}" type="slidenum">
              <a:rPr lang="en-GB"/>
              <a:pPr>
                <a:defRPr/>
              </a:pPr>
              <a:t>4</a:t>
            </a:fld>
            <a:endParaRPr lang="en-GB" dirty="0"/>
          </a:p>
        </p:txBody>
      </p:sp>
      <p:sp>
        <p:nvSpPr>
          <p:cNvPr id="13315" name="Прямоугольник 5"/>
          <p:cNvSpPr>
            <a:spLocks noChangeArrowheads="1"/>
          </p:cNvSpPr>
          <p:nvPr/>
        </p:nvSpPr>
        <p:spPr bwMode="auto">
          <a:xfrm>
            <a:off x="468313" y="260350"/>
            <a:ext cx="8280400" cy="9171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Основные направления бюджетной и налоговой политики на </a:t>
            </a:r>
            <a:r>
              <a:rPr lang="en-US" sz="2800" b="1" dirty="0" smtClean="0">
                <a:solidFill>
                  <a:srgbClr val="002060"/>
                </a:solidFill>
              </a:rPr>
              <a:t>2020</a:t>
            </a:r>
            <a:r>
              <a:rPr lang="ru-RU" sz="2800" b="1" dirty="0" smtClean="0">
                <a:solidFill>
                  <a:srgbClr val="002060"/>
                </a:solidFill>
              </a:rPr>
              <a:t>год </a:t>
            </a:r>
            <a:r>
              <a:rPr lang="ru-RU" sz="2800" b="1" dirty="0">
                <a:solidFill>
                  <a:srgbClr val="002060"/>
                </a:solidFill>
              </a:rPr>
              <a:t>и на плановый период 20</a:t>
            </a:r>
            <a:r>
              <a:rPr lang="en-US" sz="2800" b="1" dirty="0" smtClean="0">
                <a:solidFill>
                  <a:srgbClr val="002060"/>
                </a:solidFill>
              </a:rPr>
              <a:t>21</a:t>
            </a:r>
            <a:r>
              <a:rPr lang="ru-RU" sz="2800" b="1" dirty="0" smtClean="0">
                <a:solidFill>
                  <a:srgbClr val="002060"/>
                </a:solidFill>
              </a:rPr>
              <a:t>-202</a:t>
            </a:r>
            <a:r>
              <a:rPr lang="en-US" sz="2800" b="1" dirty="0" smtClean="0">
                <a:solidFill>
                  <a:srgbClr val="002060"/>
                </a:solidFill>
              </a:rPr>
              <a:t>2</a:t>
            </a:r>
            <a:r>
              <a:rPr lang="ru-RU" sz="2800" b="1" dirty="0" smtClean="0">
                <a:solidFill>
                  <a:srgbClr val="002060"/>
                </a:solidFill>
              </a:rPr>
              <a:t>годов</a:t>
            </a:r>
            <a:endParaRPr lang="ru-RU" sz="2800" b="1" dirty="0">
              <a:solidFill>
                <a:srgbClr val="002060"/>
              </a:solidFill>
            </a:endParaRPr>
          </a:p>
          <a:p>
            <a:pPr algn="just"/>
            <a:r>
              <a:rPr lang="ru-RU" sz="2800" dirty="0">
                <a:solidFill>
                  <a:srgbClr val="0000FF"/>
                </a:solidFill>
              </a:rPr>
              <a:t>     </a:t>
            </a:r>
            <a:endParaRPr lang="ru-RU" sz="2600" dirty="0">
              <a:solidFill>
                <a:srgbClr val="270BF5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600" dirty="0">
                <a:solidFill>
                  <a:srgbClr val="270BF5"/>
                </a:solidFill>
              </a:rPr>
              <a:t>   </a:t>
            </a:r>
            <a:r>
              <a:rPr lang="ru-RU" sz="2400" dirty="0" smtClean="0">
                <a:solidFill>
                  <a:srgbClr val="270BF5"/>
                </a:solidFill>
              </a:rPr>
              <a:t>реализация плана мероприятий по оптимизации расходов и сокращению муниципального долга</a:t>
            </a:r>
            <a:endParaRPr lang="ru-RU" sz="2400" dirty="0">
              <a:solidFill>
                <a:srgbClr val="270BF5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400" dirty="0">
                <a:solidFill>
                  <a:srgbClr val="270BF5"/>
                </a:solidFill>
              </a:rPr>
              <a:t>   расширение доходной базы 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>
                <a:solidFill>
                  <a:srgbClr val="270BF5"/>
                </a:solidFill>
              </a:rPr>
              <a:t>   дальнейшая реализация плана   мероприятий </a:t>
            </a:r>
            <a:r>
              <a:rPr lang="ru-RU" sz="2400" dirty="0" smtClean="0">
                <a:solidFill>
                  <a:srgbClr val="270BF5"/>
                </a:solidFill>
              </a:rPr>
              <a:t>по росту доходного потенциала, </a:t>
            </a:r>
            <a:r>
              <a:rPr lang="ru-RU" sz="2400" dirty="0">
                <a:solidFill>
                  <a:srgbClr val="270BF5"/>
                </a:solidFill>
              </a:rPr>
              <a:t>а также по сокращению недоимки бюджетов бюджетной системы Российской Федерации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270BF5"/>
                </a:solidFill>
              </a:rPr>
              <a:t>  совершенствование модели исполнения полномочий по внутреннему финансовому контролю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270BF5"/>
                </a:solidFill>
              </a:rPr>
              <a:t> разработка бюджета на основе муниципальных программ </a:t>
            </a:r>
            <a:r>
              <a:rPr lang="ru-RU" sz="2400" dirty="0" err="1" smtClean="0">
                <a:solidFill>
                  <a:srgbClr val="270BF5"/>
                </a:solidFill>
              </a:rPr>
              <a:t>Мясниковского</a:t>
            </a:r>
            <a:r>
              <a:rPr lang="ru-RU" sz="2400" dirty="0" smtClean="0">
                <a:solidFill>
                  <a:srgbClr val="270BF5"/>
                </a:solidFill>
              </a:rPr>
              <a:t> района исходя из приоритетов, установленных в региональных и </a:t>
            </a:r>
            <a:r>
              <a:rPr lang="ru-RU" sz="2400" smtClean="0">
                <a:solidFill>
                  <a:srgbClr val="270BF5"/>
                </a:solidFill>
              </a:rPr>
              <a:t>национальных проектах</a:t>
            </a:r>
            <a:endParaRPr lang="ru-RU" sz="2400" dirty="0" smtClean="0">
              <a:solidFill>
                <a:srgbClr val="270BF5"/>
              </a:solidFill>
            </a:endParaRPr>
          </a:p>
          <a:p>
            <a:pPr algn="just">
              <a:buFont typeface="Wingdings" pitchFamily="2" charset="2"/>
              <a:buChar char="Ø"/>
            </a:pPr>
            <a:endParaRPr lang="ru-RU" sz="2800" b="1" dirty="0">
              <a:solidFill>
                <a:srgbClr val="00FFFF"/>
              </a:solidFill>
            </a:endParaRPr>
          </a:p>
          <a:p>
            <a:pPr algn="ctr"/>
            <a:endParaRPr lang="ru-RU" sz="2800" b="1" dirty="0" smtClean="0">
              <a:solidFill>
                <a:srgbClr val="00FFFF"/>
              </a:solidFill>
            </a:endParaRPr>
          </a:p>
          <a:p>
            <a:pPr algn="ctr"/>
            <a:endParaRPr lang="ru-RU" sz="2800" b="1" dirty="0">
              <a:solidFill>
                <a:srgbClr val="00FFFF"/>
              </a:solidFill>
            </a:endParaRPr>
          </a:p>
          <a:p>
            <a:pPr algn="ctr"/>
            <a:endParaRPr lang="ru-RU" sz="2800" b="1" dirty="0">
              <a:solidFill>
                <a:srgbClr val="00FFFF"/>
              </a:solidFill>
            </a:endParaRPr>
          </a:p>
          <a:p>
            <a:pPr algn="ctr"/>
            <a:endParaRPr lang="ru-RU" sz="2800" b="1" i="1" dirty="0">
              <a:solidFill>
                <a:schemeClr val="accent1"/>
              </a:solidFill>
            </a:endParaRPr>
          </a:p>
          <a:p>
            <a:pPr algn="just"/>
            <a:r>
              <a:rPr lang="ru-RU" sz="2400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0118FA-45D6-469F-8DDD-469FEFE3F650}" type="slidenum">
              <a:rPr lang="en-GB"/>
              <a:pPr>
                <a:defRPr/>
              </a:pPr>
              <a:t>5</a:t>
            </a:fld>
            <a:endParaRPr lang="en-GB" dirty="0"/>
          </a:p>
        </p:txBody>
      </p:sp>
      <p:sp>
        <p:nvSpPr>
          <p:cNvPr id="14339" name="Прямоугольник 3"/>
          <p:cNvSpPr>
            <a:spLocks noChangeArrowheads="1"/>
          </p:cNvSpPr>
          <p:nvPr/>
        </p:nvSpPr>
        <p:spPr bwMode="auto">
          <a:xfrm>
            <a:off x="539750" y="333375"/>
            <a:ext cx="79930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002060"/>
                </a:solidFill>
              </a:rPr>
              <a:t>Зачем формировать и исполнять бюджет по программам?</a:t>
            </a:r>
          </a:p>
        </p:txBody>
      </p:sp>
      <p:sp>
        <p:nvSpPr>
          <p:cNvPr id="14340" name="Прямоугольник 5"/>
          <p:cNvSpPr>
            <a:spLocks noChangeArrowheads="1"/>
          </p:cNvSpPr>
          <p:nvPr/>
        </p:nvSpPr>
        <p:spPr bwMode="auto">
          <a:xfrm>
            <a:off x="827088" y="2924175"/>
            <a:ext cx="7705725" cy="375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solidFill>
                  <a:schemeClr val="tx1"/>
                </a:solidFill>
              </a:rPr>
              <a:t>	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>
                <a:solidFill>
                  <a:schemeClr val="tx1"/>
                </a:solidFill>
              </a:rPr>
              <a:t>	Преимуществом программного бюджета является распределение расходов не по ведомственному принципу, а по программам. </a:t>
            </a:r>
            <a:r>
              <a:rPr lang="ru-RU" sz="2000" b="1">
                <a:solidFill>
                  <a:schemeClr val="tx1"/>
                </a:solidFill>
              </a:rPr>
              <a:t>Муниципальная  программа имеет цель, задачи и показатели эффективности</a:t>
            </a:r>
            <a:r>
              <a:rPr lang="ru-RU" sz="2000">
                <a:solidFill>
                  <a:schemeClr val="tx1"/>
                </a:solidFill>
              </a:rPr>
              <a:t>, которые отражают степень их достижения (решения), то есть действия и бюджетные средства направлены на достижение заданного результата.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>
                <a:solidFill>
                  <a:schemeClr val="tx1"/>
                </a:solidFill>
              </a:rPr>
              <a:t>	При этом значение показателей является индикатором по данному направлению деятельности и сигнализирует о плохом или хорошем результате, необходимости принятия новых решений.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39750" y="1484313"/>
            <a:ext cx="8208963" cy="14398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 contour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2200" dirty="0" smtClean="0">
                <a:solidFill>
                  <a:srgbClr val="0000FF"/>
                </a:solidFill>
              </a:rPr>
              <a:t>В целях повышения эффективности и результативности бюджетных расходов бюджет формируется через реализацию  </a:t>
            </a:r>
            <a:r>
              <a:rPr lang="en-US" sz="2200" dirty="0" smtClean="0">
                <a:solidFill>
                  <a:srgbClr val="0000FF"/>
                </a:solidFill>
              </a:rPr>
              <a:t>20</a:t>
            </a:r>
            <a:r>
              <a:rPr lang="ru-RU" sz="2200" dirty="0" smtClean="0">
                <a:solidFill>
                  <a:srgbClr val="0000FF"/>
                </a:solidFill>
              </a:rPr>
              <a:t> муниципальных  программ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2389A5-2791-4E2D-9561-651E2B30C08F}" type="slidenum">
              <a:rPr lang="en-GB"/>
              <a:pPr>
                <a:defRPr/>
              </a:pPr>
              <a:t>6</a:t>
            </a:fld>
            <a:endParaRPr lang="en-GB" dirty="0"/>
          </a:p>
        </p:txBody>
      </p:sp>
      <p:sp>
        <p:nvSpPr>
          <p:cNvPr id="15363" name="Прямоугольник 3"/>
          <p:cNvSpPr>
            <a:spLocks noChangeArrowheads="1"/>
          </p:cNvSpPr>
          <p:nvPr/>
        </p:nvSpPr>
        <p:spPr bwMode="auto">
          <a:xfrm>
            <a:off x="539750" y="333375"/>
            <a:ext cx="79930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0033CC"/>
                </a:solidFill>
              </a:rPr>
              <a:t>Структура бюджета по «программному» принципу</a:t>
            </a:r>
          </a:p>
        </p:txBody>
      </p:sp>
      <p:sp>
        <p:nvSpPr>
          <p:cNvPr id="15364" name="Прямоугольник 5"/>
          <p:cNvSpPr>
            <a:spLocks noChangeArrowheads="1"/>
          </p:cNvSpPr>
          <p:nvPr/>
        </p:nvSpPr>
        <p:spPr bwMode="auto">
          <a:xfrm>
            <a:off x="827088" y="2924175"/>
            <a:ext cx="7705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1556792"/>
            <a:ext cx="8208962" cy="576262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 contour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БЮДЖЕТ МУНИЦИПАЛЬНОГО РАЙОНА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24300" y="2781300"/>
            <a:ext cx="71438" cy="71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83568" y="2492896"/>
            <a:ext cx="8064500" cy="576263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 contour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FFFF00"/>
                </a:solidFill>
              </a:rPr>
              <a:t>Программные   и   непрограммные   расходы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84213" y="3573463"/>
            <a:ext cx="5543550" cy="576262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 contour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FFFF00"/>
                </a:solidFill>
              </a:rPr>
              <a:t>Муниципальные программы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308850" y="3573463"/>
            <a:ext cx="1511300" cy="2138362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 contour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FFFF00"/>
                </a:solidFill>
              </a:rPr>
              <a:t>Непрограм-</a:t>
            </a:r>
          </a:p>
          <a:p>
            <a:pPr algn="ctr">
              <a:defRPr/>
            </a:pPr>
            <a:r>
              <a:rPr lang="ru-RU" b="1" dirty="0">
                <a:solidFill>
                  <a:srgbClr val="FFFF00"/>
                </a:solidFill>
              </a:rPr>
              <a:t>мные расходы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95288" y="4652963"/>
            <a:ext cx="1512416" cy="1800225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 contour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FFFF00"/>
                </a:solidFill>
              </a:rPr>
              <a:t>Социал-ной</a:t>
            </a:r>
            <a:r>
              <a:rPr lang="ru-RU" b="1" dirty="0"/>
              <a:t> </a:t>
            </a:r>
            <a:r>
              <a:rPr lang="ru-RU" b="1" dirty="0">
                <a:solidFill>
                  <a:srgbClr val="FFFF00"/>
                </a:solidFill>
              </a:rPr>
              <a:t>направ-ленности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123728" y="4653136"/>
            <a:ext cx="1439862" cy="1800225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 contour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FFFF00"/>
                </a:solidFill>
              </a:rPr>
              <a:t>Обеспечение безопасных условий  жизнедеятельности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770387" y="4643611"/>
            <a:ext cx="1584176" cy="1800225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 contour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FFFF00"/>
                </a:solidFill>
              </a:rPr>
              <a:t>Поддержка отраслей </a:t>
            </a:r>
          </a:p>
          <a:p>
            <a:pPr algn="ctr">
              <a:defRPr/>
            </a:pPr>
            <a:r>
              <a:rPr lang="ru-RU" b="1" dirty="0">
                <a:solidFill>
                  <a:srgbClr val="FFFF00"/>
                </a:solidFill>
              </a:rPr>
              <a:t>экономики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643570" y="4643447"/>
            <a:ext cx="1357322" cy="1785950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 contour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FFFF00"/>
                </a:solidFill>
              </a:rPr>
              <a:t>Общего характера</a:t>
            </a:r>
          </a:p>
        </p:txBody>
      </p:sp>
      <p:sp>
        <p:nvSpPr>
          <p:cNvPr id="16" name="Стрелка вниз 15"/>
          <p:cNvSpPr/>
          <p:nvPr/>
        </p:nvSpPr>
        <p:spPr>
          <a:xfrm>
            <a:off x="4572000" y="2132856"/>
            <a:ext cx="484187" cy="360090"/>
          </a:xfrm>
          <a:prstGeom prst="downArrow">
            <a:avLst/>
          </a:prstGeom>
          <a:solidFill>
            <a:srgbClr val="17DB1C"/>
          </a:solidFill>
          <a:scene3d>
            <a:camera prst="orthographicFront"/>
            <a:lightRig rig="threePt" dir="t"/>
          </a:scene3d>
          <a:sp3d contourW="25400">
            <a:contourClr>
              <a:schemeClr val="tx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3131840" y="3140968"/>
            <a:ext cx="485775" cy="431478"/>
          </a:xfrm>
          <a:prstGeom prst="downArrow">
            <a:avLst/>
          </a:prstGeom>
          <a:solidFill>
            <a:srgbClr val="17DB1C"/>
          </a:solidFill>
          <a:scene3d>
            <a:camera prst="orthographicFront"/>
            <a:lightRig rig="threePt" dir="t"/>
          </a:scene3d>
          <a:sp3d contour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7740352" y="3140968"/>
            <a:ext cx="576263" cy="431478"/>
          </a:xfrm>
          <a:prstGeom prst="downArrow">
            <a:avLst/>
          </a:prstGeom>
          <a:solidFill>
            <a:srgbClr val="17DB1C"/>
          </a:solidFill>
          <a:scene3d>
            <a:camera prst="orthographicFront"/>
            <a:lightRig rig="threePt" dir="t"/>
          </a:scene3d>
          <a:sp3d contour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Выгнутая влево стрелка 18"/>
          <p:cNvSpPr/>
          <p:nvPr/>
        </p:nvSpPr>
        <p:spPr>
          <a:xfrm>
            <a:off x="755650" y="4149725"/>
            <a:ext cx="576263" cy="503238"/>
          </a:xfrm>
          <a:prstGeom prst="curvedRightArrow">
            <a:avLst/>
          </a:prstGeom>
          <a:solidFill>
            <a:srgbClr val="17DB1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Выгнутая влево стрелка 19"/>
          <p:cNvSpPr/>
          <p:nvPr/>
        </p:nvSpPr>
        <p:spPr>
          <a:xfrm>
            <a:off x="2411413" y="4149725"/>
            <a:ext cx="647700" cy="503238"/>
          </a:xfrm>
          <a:prstGeom prst="curvedRightArrow">
            <a:avLst>
              <a:gd name="adj1" fmla="val 30080"/>
              <a:gd name="adj2" fmla="val 50000"/>
              <a:gd name="adj3" fmla="val 25000"/>
            </a:avLst>
          </a:prstGeom>
          <a:solidFill>
            <a:srgbClr val="17DB1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Выгнутая вправо стрелка 20"/>
          <p:cNvSpPr/>
          <p:nvPr/>
        </p:nvSpPr>
        <p:spPr>
          <a:xfrm>
            <a:off x="5795963" y="4149725"/>
            <a:ext cx="576262" cy="503238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17DB1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Выгнутая вправо стрелка 21"/>
          <p:cNvSpPr/>
          <p:nvPr/>
        </p:nvSpPr>
        <p:spPr>
          <a:xfrm>
            <a:off x="4140200" y="4149725"/>
            <a:ext cx="647700" cy="504825"/>
          </a:xfrm>
          <a:prstGeom prst="curvedLeftArrow">
            <a:avLst>
              <a:gd name="adj1" fmla="val 25000"/>
              <a:gd name="adj2" fmla="val 50000"/>
              <a:gd name="adj3" fmla="val 17341"/>
            </a:avLst>
          </a:prstGeom>
          <a:solidFill>
            <a:srgbClr val="17DB1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F48D53-A442-48F5-9A6C-16E9A757F327}" type="slidenum">
              <a:rPr lang="en-GB"/>
              <a:pPr>
                <a:defRPr/>
              </a:pPr>
              <a:t>7</a:t>
            </a:fld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500166" y="260649"/>
            <a:ext cx="6072230" cy="76944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Стадии   бюджета</a:t>
            </a:r>
          </a:p>
        </p:txBody>
      </p:sp>
      <p:graphicFrame>
        <p:nvGraphicFramePr>
          <p:cNvPr id="30" name="Схема 29"/>
          <p:cNvGraphicFramePr/>
          <p:nvPr/>
        </p:nvGraphicFramePr>
        <p:xfrm>
          <a:off x="285720" y="1052736"/>
          <a:ext cx="9182824" cy="5805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29563" y="6215063"/>
            <a:ext cx="762000" cy="365125"/>
          </a:xfrm>
        </p:spPr>
        <p:txBody>
          <a:bodyPr/>
          <a:lstStyle/>
          <a:p>
            <a:pPr>
              <a:defRPr/>
            </a:pPr>
            <a:fld id="{AA44964B-0262-4C43-9715-539936850670}" type="slidenum">
              <a:rPr lang="en-GB"/>
              <a:pPr>
                <a:defRPr/>
              </a:pPr>
              <a:t>8</a:t>
            </a:fld>
            <a:endParaRPr lang="en-GB" dirty="0"/>
          </a:p>
        </p:txBody>
      </p:sp>
      <p:pic>
        <p:nvPicPr>
          <p:cNvPr id="9" name="Рисунок 8" descr="дом из денег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27750" cy="1901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14" name="Схема 13"/>
          <p:cNvGraphicFramePr/>
          <p:nvPr/>
        </p:nvGraphicFramePr>
        <p:xfrm>
          <a:off x="0" y="285728"/>
          <a:ext cx="8429684" cy="5715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228601" y="1965325"/>
            <a:ext cx="2214561" cy="131965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 contourW="38100"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1900" dirty="0" smtClean="0">
                <a:solidFill>
                  <a:srgbClr val="0000FF"/>
                </a:solidFill>
              </a:rPr>
              <a:t>Бюджет </a:t>
            </a:r>
            <a:r>
              <a:rPr lang="ru-RU" sz="1900" dirty="0" err="1" smtClean="0">
                <a:solidFill>
                  <a:srgbClr val="0000FF"/>
                </a:solidFill>
              </a:rPr>
              <a:t>Большесальского</a:t>
            </a:r>
            <a:r>
              <a:rPr lang="ru-RU" sz="1900" dirty="0" smtClean="0">
                <a:solidFill>
                  <a:srgbClr val="0000FF"/>
                </a:solidFill>
              </a:rPr>
              <a:t> сельского поселения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500313" y="357188"/>
            <a:ext cx="5143500" cy="12001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 contourW="38100"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2400" b="1" dirty="0" smtClean="0">
                <a:solidFill>
                  <a:srgbClr val="0000FF"/>
                </a:solidFill>
              </a:rPr>
              <a:t>Бюджетная система </a:t>
            </a:r>
          </a:p>
          <a:p>
            <a:pPr algn="ctr" eaLnBrk="1" hangingPunct="1">
              <a:defRPr/>
            </a:pPr>
            <a:r>
              <a:rPr lang="ru-RU" sz="2400" b="1" dirty="0" err="1" smtClean="0">
                <a:solidFill>
                  <a:srgbClr val="0000FF"/>
                </a:solidFill>
              </a:rPr>
              <a:t>Мясниковского</a:t>
            </a:r>
            <a:r>
              <a:rPr lang="ru-RU" sz="2400" b="1" dirty="0" smtClean="0">
                <a:solidFill>
                  <a:srgbClr val="0000FF"/>
                </a:solidFill>
              </a:rPr>
              <a:t> района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491880" y="5013176"/>
            <a:ext cx="2376264" cy="14401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 contourW="38100"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ru-RU" sz="1900" dirty="0" smtClean="0">
              <a:solidFill>
                <a:srgbClr val="0000FF"/>
              </a:solidFill>
            </a:endParaRPr>
          </a:p>
          <a:p>
            <a:pPr algn="ctr" eaLnBrk="1" hangingPunct="1">
              <a:defRPr/>
            </a:pPr>
            <a:r>
              <a:rPr lang="ru-RU" sz="1900" dirty="0" smtClean="0">
                <a:solidFill>
                  <a:srgbClr val="0000FF"/>
                </a:solidFill>
              </a:rPr>
              <a:t>Бюджет Крымского сельского поселения </a:t>
            </a:r>
          </a:p>
          <a:p>
            <a:pPr algn="ctr" eaLnBrk="1" hangingPunct="1">
              <a:defRPr/>
            </a:pPr>
            <a:endParaRPr lang="ru-RU" sz="2000" dirty="0" smtClean="0">
              <a:solidFill>
                <a:srgbClr val="0000FF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720011" y="1772816"/>
            <a:ext cx="2143124" cy="13573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 contourW="38100"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dirty="0" smtClean="0">
                <a:solidFill>
                  <a:srgbClr val="0000FF"/>
                </a:solidFill>
              </a:rPr>
              <a:t>Бюджет </a:t>
            </a:r>
            <a:r>
              <a:rPr lang="ru-RU" dirty="0" err="1" smtClean="0">
                <a:solidFill>
                  <a:srgbClr val="0000FF"/>
                </a:solidFill>
              </a:rPr>
              <a:t>Краснокрымского</a:t>
            </a:r>
            <a:r>
              <a:rPr lang="ru-RU" dirty="0" smtClean="0">
                <a:solidFill>
                  <a:srgbClr val="0000FF"/>
                </a:solidFill>
              </a:rPr>
              <a:t> сельского поселения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743005" y="4941168"/>
            <a:ext cx="2149475" cy="151844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 contourW="38100"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1900" dirty="0" smtClean="0">
                <a:solidFill>
                  <a:srgbClr val="0000FF"/>
                </a:solidFill>
              </a:rPr>
              <a:t>Бюджет  Петровского сельского поселения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732240" y="3299272"/>
            <a:ext cx="2214562" cy="14258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 contourW="38100"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1900" dirty="0" smtClean="0">
                <a:solidFill>
                  <a:srgbClr val="0000FF"/>
                </a:solidFill>
              </a:rPr>
              <a:t>Бюджет </a:t>
            </a:r>
            <a:r>
              <a:rPr lang="ru-RU" sz="1900" dirty="0" err="1" smtClean="0">
                <a:solidFill>
                  <a:srgbClr val="0000FF"/>
                </a:solidFill>
              </a:rPr>
              <a:t>Недвиговского</a:t>
            </a:r>
            <a:r>
              <a:rPr lang="ru-RU" sz="1900" dirty="0" smtClean="0">
                <a:solidFill>
                  <a:srgbClr val="0000FF"/>
                </a:solidFill>
              </a:rPr>
              <a:t> сельского поселения 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228601" y="3477493"/>
            <a:ext cx="2214561" cy="131965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 contourW="38100"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ru-RU" sz="1900" dirty="0" smtClean="0">
              <a:solidFill>
                <a:srgbClr val="0000FF"/>
              </a:solidFill>
            </a:endParaRPr>
          </a:p>
          <a:p>
            <a:pPr algn="ctr" eaLnBrk="1" hangingPunct="1">
              <a:defRPr/>
            </a:pPr>
            <a:r>
              <a:rPr lang="ru-RU" sz="1900" dirty="0" smtClean="0">
                <a:solidFill>
                  <a:srgbClr val="0000FF"/>
                </a:solidFill>
              </a:rPr>
              <a:t>Бюджет Калининского сельского поселения </a:t>
            </a:r>
          </a:p>
          <a:p>
            <a:pPr algn="ctr" eaLnBrk="1" hangingPunct="1">
              <a:defRPr/>
            </a:pPr>
            <a:r>
              <a:rPr lang="ru-RU" sz="2000" dirty="0" smtClean="0">
                <a:solidFill>
                  <a:srgbClr val="0000FF"/>
                </a:solidFill>
              </a:rPr>
              <a:t>  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123853" y="1905538"/>
            <a:ext cx="3095773" cy="217359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 contourW="38100"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2000" dirty="0" smtClean="0">
                <a:solidFill>
                  <a:srgbClr val="0000FF"/>
                </a:solidFill>
              </a:rPr>
              <a:t>Бюджет </a:t>
            </a:r>
            <a:r>
              <a:rPr lang="ru-RU" sz="2000" dirty="0" err="1" smtClean="0">
                <a:solidFill>
                  <a:srgbClr val="0000FF"/>
                </a:solidFill>
              </a:rPr>
              <a:t>Мясниковского</a:t>
            </a:r>
            <a:r>
              <a:rPr lang="ru-RU" sz="2000" dirty="0" smtClean="0">
                <a:solidFill>
                  <a:srgbClr val="0000FF"/>
                </a:solidFill>
              </a:rPr>
              <a:t> муниципального района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80714" y="4982764"/>
            <a:ext cx="2162447" cy="13265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 contourW="38100"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ru-RU" sz="1900" dirty="0" smtClean="0">
              <a:solidFill>
                <a:srgbClr val="0000FF"/>
              </a:solidFill>
            </a:endParaRPr>
          </a:p>
          <a:p>
            <a:pPr algn="ctr" eaLnBrk="1" hangingPunct="1">
              <a:defRPr/>
            </a:pPr>
            <a:r>
              <a:rPr lang="ru-RU" sz="1900" dirty="0" smtClean="0">
                <a:solidFill>
                  <a:srgbClr val="0000FF"/>
                </a:solidFill>
              </a:rPr>
              <a:t>Бюджет </a:t>
            </a:r>
            <a:r>
              <a:rPr lang="ru-RU" sz="1900" dirty="0" err="1" smtClean="0">
                <a:solidFill>
                  <a:srgbClr val="0000FF"/>
                </a:solidFill>
              </a:rPr>
              <a:t>Чалтырского</a:t>
            </a:r>
            <a:r>
              <a:rPr lang="ru-RU" sz="1900" dirty="0" smtClean="0">
                <a:solidFill>
                  <a:srgbClr val="0000FF"/>
                </a:solidFill>
              </a:rPr>
              <a:t> сельского поселения </a:t>
            </a:r>
          </a:p>
          <a:p>
            <a:pPr algn="ctr" eaLnBrk="1" hangingPunct="1">
              <a:defRPr/>
            </a:pPr>
            <a:endParaRPr lang="ru-RU" sz="20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6477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Из чего складываются доходы бюджета?</a:t>
            </a:r>
            <a:endParaRPr lang="ru-RU" sz="3200" b="1" dirty="0">
              <a:solidFill>
                <a:srgbClr val="00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323850" y="1125538"/>
            <a:ext cx="8569325" cy="5399087"/>
          </a:xfrm>
        </p:spPr>
        <p:txBody>
          <a:bodyPr/>
          <a:lstStyle/>
          <a:p>
            <a:pPr algn="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smtClean="0">
                <a:latin typeface="Arial" charset="0"/>
                <a:cs typeface="Arial" charset="0"/>
              </a:rPr>
              <a:t>          </a:t>
            </a:r>
            <a:r>
              <a:rPr lang="ru-RU" sz="2300" smtClean="0">
                <a:solidFill>
                  <a:srgbClr val="0033CC"/>
                </a:solidFill>
                <a:latin typeface="Arial" charset="0"/>
                <a:cs typeface="Arial" charset="0"/>
              </a:rPr>
              <a:t>Поступление в бюджет денежных средств являются </a:t>
            </a: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300" b="1" smtClean="0">
                <a:solidFill>
                  <a:srgbClr val="0B5395"/>
                </a:solidFill>
                <a:latin typeface="Arial" charset="0"/>
                <a:cs typeface="Arial" charset="0"/>
              </a:rPr>
              <a:t>ДОХОДАМИ БЮДЖЕТА</a:t>
            </a:r>
          </a:p>
          <a:p>
            <a:pPr algn="r" eaLnBrk="1" hangingPunct="1">
              <a:lnSpc>
                <a:spcPct val="80000"/>
              </a:lnSpc>
              <a:buFont typeface="Wingdings 2" pitchFamily="18" charset="2"/>
              <a:buNone/>
            </a:pPr>
            <a:endParaRPr lang="ru-RU" sz="2200" smtClean="0"/>
          </a:p>
          <a:p>
            <a:pPr algn="just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200" b="1" smtClean="0">
                <a:solidFill>
                  <a:srgbClr val="0B5395"/>
                </a:solidFill>
              </a:rPr>
              <a:t>НАЛОГИ</a:t>
            </a:r>
            <a:r>
              <a:rPr lang="ru-RU" sz="2200" smtClean="0"/>
              <a:t> - </a:t>
            </a:r>
            <a:r>
              <a:rPr lang="ru-RU" sz="2200" smtClean="0">
                <a:solidFill>
                  <a:srgbClr val="0033CC"/>
                </a:solidFill>
              </a:rPr>
              <a:t>часть доходов граждан и организаций, которые они обязаны заплатить государству (например, налог на доходы физических лиц, налог на прибыль, налог на имущество физических лиц, земельный налог, транспортный налог и другие)</a:t>
            </a:r>
          </a:p>
          <a:p>
            <a:pPr algn="just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200" b="1" smtClean="0">
                <a:solidFill>
                  <a:srgbClr val="0B5395"/>
                </a:solidFill>
              </a:rPr>
              <a:t>НЕНАЛОГОВЫЕ ДОХОДЫ </a:t>
            </a:r>
            <a:r>
              <a:rPr lang="ru-RU" sz="2200" smtClean="0">
                <a:solidFill>
                  <a:srgbClr val="0033CC"/>
                </a:solidFill>
              </a:rPr>
              <a:t>– платежи в виде штрафов, санкций за нарушение законодательства, платежи за пользование имуществом государством</a:t>
            </a:r>
            <a:r>
              <a:rPr lang="ru-RU" sz="2200" smtClean="0">
                <a:solidFill>
                  <a:srgbClr val="0033CC"/>
                </a:solidFill>
                <a:latin typeface="Arial" charset="0"/>
              </a:rPr>
              <a:t> </a:t>
            </a:r>
          </a:p>
          <a:p>
            <a:pPr algn="just" eaLnBrk="1" hangingPunct="1">
              <a:lnSpc>
                <a:spcPct val="80000"/>
              </a:lnSpc>
              <a:buFont typeface="Wingdings 2" pitchFamily="18" charset="2"/>
              <a:buNone/>
            </a:pPr>
            <a:endParaRPr lang="ru-RU" sz="2200" smtClean="0">
              <a:solidFill>
                <a:srgbClr val="0033CC"/>
              </a:solidFill>
            </a:endParaRPr>
          </a:p>
          <a:p>
            <a:pPr algn="just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200" b="1" smtClean="0">
                <a:solidFill>
                  <a:srgbClr val="0B5395"/>
                </a:solidFill>
              </a:rPr>
              <a:t>БЕЗВОЗМЕЗДНЫЕ ПОСТУПЛЕНИЯ </a:t>
            </a:r>
            <a:r>
              <a:rPr lang="ru-RU" sz="2200" smtClean="0"/>
              <a:t>– </a:t>
            </a:r>
            <a:r>
              <a:rPr lang="ru-RU" sz="2200" smtClean="0">
                <a:solidFill>
                  <a:srgbClr val="0033CC"/>
                </a:solidFill>
              </a:rPr>
              <a:t>средства, которые поступают в бюджет безвозмездно (денежные средства, поступающие из вышестоящего бюджета (например, дотации из областного бюджета), а также безвозмездные перечисления от юридических и физических лиц)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96AF3C-232E-4894-8AEC-04F7CE8882F8}" type="slidenum">
              <a:rPr lang="en-GB"/>
              <a:pPr>
                <a:defRPr/>
              </a:pPr>
              <a:t>9</a:t>
            </a:fld>
            <a:endParaRPr lang="en-GB" dirty="0"/>
          </a:p>
        </p:txBody>
      </p:sp>
      <p:pic>
        <p:nvPicPr>
          <p:cNvPr id="5" name="Рисунок 4" descr="Мешок с деньгам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288" y="1052513"/>
            <a:ext cx="1189037" cy="10810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10085</TotalTime>
  <Words>1196</Words>
  <Application>Microsoft Office PowerPoint</Application>
  <PresentationFormat>Экран (4:3)</PresentationFormat>
  <Paragraphs>338</Paragraphs>
  <Slides>23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Из чего складываются доходы бюджета?</vt:lpstr>
      <vt:lpstr>Куда расходуются средства бюджета?</vt:lpstr>
      <vt:lpstr>Слайд 11</vt:lpstr>
      <vt:lpstr>Слайд 12</vt:lpstr>
      <vt:lpstr>Объем поступления доходов бюджета муниципального района в 2020 году </vt:lpstr>
      <vt:lpstr>     Объем и структура доходов бюджета в 2020году</vt:lpstr>
      <vt:lpstr>Распределение расходов районного бюджета по муниципальным программам в 2020 году</vt:lpstr>
      <vt:lpstr>     </vt:lpstr>
      <vt:lpstr>Расходы на образование в 2020 году</vt:lpstr>
      <vt:lpstr>Слайд 18</vt:lpstr>
      <vt:lpstr>Расходы на физическую культуру и спорт в 2020 году</vt:lpstr>
      <vt:lpstr>Расходы на культуру в 2020 году</vt:lpstr>
      <vt:lpstr>Расходы на социальную политику в 2020</vt:lpstr>
      <vt:lpstr>Расходы  бюджета  Мясниковского районапо разделам  бюджетной классификации в 2021  и 2022 годах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Владимир</dc:creator>
  <cp:lastModifiedBy>$erg</cp:lastModifiedBy>
  <cp:revision>929</cp:revision>
  <dcterms:modified xsi:type="dcterms:W3CDTF">2019-12-11T09:16:47Z</dcterms:modified>
</cp:coreProperties>
</file>